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ms-powerpoint.presentation.macroEnabled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372" r:id="rId2"/>
    <p:sldId id="259" r:id="rId3"/>
    <p:sldId id="287" r:id="rId4"/>
    <p:sldId id="286" r:id="rId5"/>
    <p:sldId id="284" r:id="rId6"/>
    <p:sldId id="282" r:id="rId7"/>
    <p:sldId id="263" r:id="rId8"/>
    <p:sldId id="264" r:id="rId9"/>
    <p:sldId id="262" r:id="rId10"/>
    <p:sldId id="358" r:id="rId11"/>
    <p:sldId id="335" r:id="rId12"/>
    <p:sldId id="265" r:id="rId13"/>
    <p:sldId id="260" r:id="rId14"/>
    <p:sldId id="309" r:id="rId15"/>
    <p:sldId id="310" r:id="rId16"/>
    <p:sldId id="294" r:id="rId17"/>
    <p:sldId id="261" r:id="rId18"/>
    <p:sldId id="299" r:id="rId19"/>
    <p:sldId id="268" r:id="rId20"/>
    <p:sldId id="269" r:id="rId21"/>
    <p:sldId id="270" r:id="rId22"/>
    <p:sldId id="304" r:id="rId23"/>
    <p:sldId id="295" r:id="rId24"/>
    <p:sldId id="367" r:id="rId25"/>
    <p:sldId id="302" r:id="rId26"/>
    <p:sldId id="303" r:id="rId27"/>
    <p:sldId id="353" r:id="rId28"/>
    <p:sldId id="356" r:id="rId29"/>
    <p:sldId id="357" r:id="rId30"/>
    <p:sldId id="296" r:id="rId31"/>
    <p:sldId id="297" r:id="rId32"/>
    <p:sldId id="298" r:id="rId33"/>
    <p:sldId id="305" r:id="rId34"/>
    <p:sldId id="308" r:id="rId35"/>
    <p:sldId id="307" r:id="rId36"/>
    <p:sldId id="306" r:id="rId37"/>
    <p:sldId id="271" r:id="rId38"/>
    <p:sldId id="291" r:id="rId39"/>
    <p:sldId id="292" r:id="rId40"/>
    <p:sldId id="279" r:id="rId41"/>
    <p:sldId id="290" r:id="rId42"/>
    <p:sldId id="333" r:id="rId43"/>
    <p:sldId id="324" r:id="rId44"/>
    <p:sldId id="327" r:id="rId45"/>
    <p:sldId id="332" r:id="rId46"/>
    <p:sldId id="329" r:id="rId47"/>
    <p:sldId id="330" r:id="rId48"/>
    <p:sldId id="328" r:id="rId49"/>
    <p:sldId id="325" r:id="rId50"/>
    <p:sldId id="288" r:id="rId51"/>
    <p:sldId id="339" r:id="rId52"/>
    <p:sldId id="341" r:id="rId53"/>
    <p:sldId id="340" r:id="rId54"/>
    <p:sldId id="338" r:id="rId55"/>
    <p:sldId id="342" r:id="rId56"/>
    <p:sldId id="344" r:id="rId57"/>
    <p:sldId id="343" r:id="rId58"/>
    <p:sldId id="359" r:id="rId59"/>
    <p:sldId id="345" r:id="rId60"/>
    <p:sldId id="280" r:id="rId61"/>
    <p:sldId id="348" r:id="rId62"/>
    <p:sldId id="349" r:id="rId63"/>
    <p:sldId id="337" r:id="rId64"/>
    <p:sldId id="336" r:id="rId65"/>
    <p:sldId id="289" r:id="rId66"/>
    <p:sldId id="364" r:id="rId67"/>
    <p:sldId id="360" r:id="rId68"/>
    <p:sldId id="361" r:id="rId69"/>
    <p:sldId id="362" r:id="rId70"/>
    <p:sldId id="363" r:id="rId71"/>
    <p:sldId id="276" r:id="rId72"/>
    <p:sldId id="365" r:id="rId73"/>
    <p:sldId id="350" r:id="rId74"/>
    <p:sldId id="351" r:id="rId75"/>
    <p:sldId id="326" r:id="rId76"/>
    <p:sldId id="312" r:id="rId77"/>
    <p:sldId id="321" r:id="rId78"/>
    <p:sldId id="313" r:id="rId79"/>
    <p:sldId id="314" r:id="rId80"/>
    <p:sldId id="322" r:id="rId81"/>
    <p:sldId id="323" r:id="rId82"/>
    <p:sldId id="315" r:id="rId83"/>
    <p:sldId id="320" r:id="rId84"/>
    <p:sldId id="316" r:id="rId85"/>
    <p:sldId id="319" r:id="rId86"/>
    <p:sldId id="317" r:id="rId87"/>
    <p:sldId id="318" r:id="rId88"/>
    <p:sldId id="278" r:id="rId89"/>
    <p:sldId id="334" r:id="rId9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3300"/>
    <a:srgbClr val="CC3300"/>
    <a:srgbClr val="FF0000"/>
    <a:srgbClr val="990099"/>
    <a:srgbClr val="CC0066"/>
    <a:srgbClr val="FF00FF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527" autoAdjust="0"/>
    <p:restoredTop sz="75516" autoAdjust="0"/>
  </p:normalViewPr>
  <p:slideViewPr>
    <p:cSldViewPr>
      <p:cViewPr varScale="1">
        <p:scale>
          <a:sx n="72" d="100"/>
          <a:sy n="72" d="100"/>
        </p:scale>
        <p:origin x="-6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AB4DAD-6ED1-4775-9AC1-75B345ECE71C}" type="datetimeFigureOut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0175E32-7440-42DF-819B-352272970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9055E7-AEF6-4A11-B23E-5FE5CDF3919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3A8B38-D830-45C7-8021-EF0F25776E4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3AC119-26D3-4B20-97C2-E2415626007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63B2F8-5D76-4A7E-B210-C52DD49A111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17CF21-C538-4BE4-BDDD-D55E8EF35F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B4E5A7-7113-4495-9131-8FE177C3276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0B4C6C-C463-4ED1-8125-6E21CE9353B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20C279-DCA1-4273-A0DE-F944BD480D6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6B4BC7-EEDE-4230-9B7F-360E6C11CEA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1E3273-46E7-4201-86F2-56F26A0659C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237C44-A50A-42B5-AA05-40152E6480F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938BFB-B3C5-4199-9300-13DA13158D4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0A7C23-8F7A-4EFE-BE15-F19737D212B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5E3555-F869-41AA-8C53-D3C0AE3A3DD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35FE80-1808-47E8-864A-4031531FAB2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06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675050-FD78-4EBF-85D9-37CAC64A80F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27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B0DD64-9F52-4102-A828-50FD0E13CAF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47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95A469-1B41-496E-BB78-82D83385AE9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F61C2F-667D-419E-A6DA-19C332B2084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88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25EEF1-7284-4804-8C3E-ECCA0618FA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08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16D79D-6B00-4B39-A3D9-812875BCFB5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29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3C7965-D37E-4E95-AF4D-E2D68CEFA9F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6F42C1-A0D2-4631-B1A2-7CC746E9BE5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49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AF46CA-5B8F-4D1D-90FC-C35A74BC4D6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70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BD2C12-78E9-4571-8BF4-90378642893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90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DD5FDA-4812-4D3B-BD34-CD53820ED16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11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CFC596-54A6-4213-8EE9-93FE471A31B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31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86B5E7-0581-4B2C-8FF0-A5EA30C9D5A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52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CC2237-FA16-4AA9-B73F-99F5772ED20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72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B9F65A-BDE0-4112-BDEC-199BEA3060E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93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62D9AD-D040-4CBC-AB82-BE21A4A2816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13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6C64FD-6B02-4CF0-A43C-65E940E2853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34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1DD3E2-E765-4EC7-A986-CEDD5323A35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DA7A1B-1E14-4140-8DF8-A593D07506C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54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555666-664B-4735-8E39-2A98F9CD1EE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75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BD093C-180A-4E08-A292-C70889574C6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95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1F4206-E126-4C46-A5BA-6A884B783DE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16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19A4DC-1A96-459E-B1CE-99543CF95BA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57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E4F9CA-666E-4F22-80B7-235F2CC6CDC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77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88AFD7-840E-4E0D-8752-F549F7C62C2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218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128360-E805-4798-B9C6-71A274021DB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420196-F0B5-459D-A955-14DC1CD6088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280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EC75C7-C249-4233-A385-95DA381CDB3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20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2FD574-CE71-4A02-BDED-BCCA4BE3171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CFB55F-3FE1-4FDB-B5EA-F1964031CD8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41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183C95-90E3-4AEA-8066-E64819F5681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61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2026A9-4081-408F-BC50-D464906038C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82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02B447-1A45-4F9E-9112-EDAF5FBEEA8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402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06A689-D6B0-4CBA-A2C4-FFD7FE3C904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423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D99BBD-356D-4F65-9755-D676A624688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48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1EA34D-58C3-4C02-AFF4-473883F1CA7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0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0AE026-EFFB-46EB-96D1-3DDBA38C9FE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2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7316C9-E4C6-4A4F-BF3A-F42329145E8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4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D65233-D16D-43EB-9F59-BB629581058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6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41CF6D-18DF-42A4-AC7F-3CC774ED3E9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37A8CF-85C3-4A6B-9E5B-BEF6A574751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8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09C48C-F98C-4E0B-97DF-2EDA6D61211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2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E8A993-7C7F-415B-B8D0-C23E81864FE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4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23717D-888A-42EF-8F06-F19CB5391C8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6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A28AFD-6A4E-4E3D-9B49-35B2BE64C40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8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89BDB3-16B0-4984-8690-1620B5190FE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1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41C2F5-A353-4207-860B-430ABDE2F4C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3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8AA306-B248-4398-8F71-918FACF4451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5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F38025-4108-47A8-A763-633814CEF6A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7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4B1BD6-2634-4EA8-B371-E9DC752DA10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9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428306-C9AF-48D4-B906-6CB949C4D5A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7F99E3-049F-4C1A-8A64-B7EC009305A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1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1779FA-865A-4933-AADB-0156F5E9F6E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3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938A5A-F114-4BE3-9FF0-6E253C0AD27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73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489272-D0D8-46C3-BE52-1EA07444F38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94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3B3F86-62F5-40D9-824D-DBF9FA447FD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14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1E52ED-C9CE-4BE7-8B8F-C3D580CEC15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35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8EC507-B3E1-4C20-BBB4-03BD9CBCF61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55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9871A4-7BC5-4086-A11E-F0955E12310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76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63F519-4C31-4632-9785-480F6A2CC1C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96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066BB8-FBAB-45EA-810C-5EF41BDD61D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17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9FFCE7-7001-4F51-85E4-F892F5AF8D2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B26B08-0464-4379-ADA6-60CFF85F810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37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8EC22B-31B4-4ED8-A2E6-FAAAC422B2F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58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3092F6-B2E5-4D7B-AA82-5826C71FC9E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78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BF2C1B-CA72-4889-B51E-DE7C48598EE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9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3B50C4-8F7B-4637-A7DB-8952F18D6A1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19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5B0564-1EE7-4B21-AB9F-849CCE3FF39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40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646BCF-F689-44BE-BD09-D3E8EB14AD6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60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6A0287-6C5C-4E4E-B689-A01EAA7E5B4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81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4B1EC5-4BBD-44E5-8E65-4C9F36C13DD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01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8CF627-4EC8-4850-96EA-315939C0C64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5AE4E4-686C-4BD1-A072-9A75DE8B976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C9357-9E83-4DD3-B66E-7DBFB54A00B3}" type="datetimeFigureOut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6815C-8DC3-45FC-8D98-67B5A1841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D2371-FF1D-4AC8-A177-89D7A2A7D6C0}" type="datetimeFigureOut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7225-7219-4893-8930-7DE7AF677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12CB4-7A30-4EB8-A87B-89F83FCAF564}" type="datetimeFigureOut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90BE5-6FFB-4433-95EB-C14892F67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A26AA-8601-45DA-99F8-92D6F7FF4C53}" type="datetimeFigureOut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1D767-A5BA-4CD0-9032-A0963D887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3F62-B833-43BA-8941-3DF774EB0846}" type="datetimeFigureOut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48030-30C0-4EB5-B6A0-B36965302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867DB-B14D-43FF-8CC1-74441A828905}" type="datetimeFigureOut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BE3D9-9E3D-41C2-AC06-BF783AA56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28B01-8C52-414A-ADEF-84B476D8C8BB}" type="datetimeFigureOut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06F7-BE57-4974-AA02-344B6B24F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618FC-8E80-49FA-B9A1-86CCEFB34555}" type="datetimeFigureOut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73F6-9E75-4389-8888-3BCBAAA9C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5A5B1-B092-4CB3-9AE2-09458F53521C}" type="datetimeFigureOut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BD757-D744-4295-A6CF-E186DAF20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9B7FD-5BEA-49B8-A210-CA5BA65C1301}" type="datetimeFigureOut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3AD6-1A45-44F9-AFEE-752466535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1E731-C53F-482D-888E-CE37567FCA6C}" type="datetimeFigureOut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4BA13-CA4A-425B-9EE3-08DABEFC6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81CCA4-9607-4535-AE62-798D5D0AF91D}" type="datetimeFigureOut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61BCDE-7B7B-4B24-A94C-362AC27D8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logoped18.ru/images/igry-s-bukvami-7.gif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13" Type="http://schemas.openxmlformats.org/officeDocument/2006/relationships/image" Target="../media/image98.jpeg"/><Relationship Id="rId18" Type="http://schemas.openxmlformats.org/officeDocument/2006/relationships/image" Target="../media/image103.jpeg"/><Relationship Id="rId3" Type="http://schemas.openxmlformats.org/officeDocument/2006/relationships/image" Target="../media/image1.jpeg"/><Relationship Id="rId7" Type="http://schemas.openxmlformats.org/officeDocument/2006/relationships/image" Target="../media/image92.jpeg"/><Relationship Id="rId12" Type="http://schemas.openxmlformats.org/officeDocument/2006/relationships/image" Target="../media/image97.jpeg"/><Relationship Id="rId17" Type="http://schemas.openxmlformats.org/officeDocument/2006/relationships/image" Target="../media/image102.jpeg"/><Relationship Id="rId2" Type="http://schemas.openxmlformats.org/officeDocument/2006/relationships/notesSlide" Target="../notesSlides/notesSlide88.xml"/><Relationship Id="rId16" Type="http://schemas.openxmlformats.org/officeDocument/2006/relationships/image" Target="../media/image101.jpeg"/><Relationship Id="rId20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jpeg"/><Relationship Id="rId15" Type="http://schemas.openxmlformats.org/officeDocument/2006/relationships/image" Target="../media/image100.jpeg"/><Relationship Id="rId10" Type="http://schemas.openxmlformats.org/officeDocument/2006/relationships/image" Target="../media/image95.jpeg"/><Relationship Id="rId19" Type="http://schemas.openxmlformats.org/officeDocument/2006/relationships/image" Target="../media/image104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Relationship Id="rId14" Type="http://schemas.openxmlformats.org/officeDocument/2006/relationships/image" Target="../media/image9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90" name="Picture 6" descr="kalendar-fon-dlya-prezentaci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1192" name="WordArt 8"/>
          <p:cNvSpPr>
            <a:spLocks noChangeArrowheads="1" noChangeShapeType="1" noTextEdit="1"/>
          </p:cNvSpPr>
          <p:nvPr/>
        </p:nvSpPr>
        <p:spPr bwMode="auto">
          <a:xfrm>
            <a:off x="323850" y="2060575"/>
            <a:ext cx="8372475" cy="187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ПРОФИЛАКТИКА И КОРРЕКЦИЯ</a:t>
            </a:r>
          </a:p>
          <a:p>
            <a:pPr algn="ctr"/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предпосылок оптической дисграфии</a:t>
            </a:r>
          </a:p>
          <a:p>
            <a:pPr algn="ctr"/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 детей старшего дошкольного возраста</a:t>
            </a:r>
          </a:p>
        </p:txBody>
      </p:sp>
      <p:sp>
        <p:nvSpPr>
          <p:cNvPr id="221193" name="WordArt 9"/>
          <p:cNvSpPr>
            <a:spLocks noChangeArrowheads="1" noChangeShapeType="1" noTextEdit="1"/>
          </p:cNvSpPr>
          <p:nvPr/>
        </p:nvSpPr>
        <p:spPr bwMode="auto">
          <a:xfrm>
            <a:off x="1187450" y="4437063"/>
            <a:ext cx="704850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66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3399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Учитель - логопед</a:t>
            </a:r>
          </a:p>
          <a:p>
            <a:pPr algn="ctr"/>
            <a:r>
              <a:rPr lang="ru-RU" sz="3600" i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3399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МАДОУ "ЦРР - детский сад 371"</a:t>
            </a:r>
          </a:p>
          <a:p>
            <a:pPr algn="ctr"/>
            <a:r>
              <a:rPr lang="ru-RU" sz="3600" i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3399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Шац Ларисы Петровны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0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-285750" y="1428750"/>
            <a:ext cx="9429750" cy="52006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ru-RU" sz="32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«Зеркальное» </a:t>
            </a:r>
            <a:r>
              <a:rPr lang="ru-RU" sz="20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письмо букв </a:t>
            </a:r>
            <a:r>
              <a:rPr lang="ru-RU" sz="2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– один из видов нарушения письма, в основе которого лежит недостаточная сформированность:</a:t>
            </a:r>
            <a:endParaRPr lang="ru-RU" sz="2000">
              <a:latin typeface="Calibri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зрительно-пространственного восприятия и представлений;</a:t>
            </a:r>
            <a:endParaRPr lang="ru-RU" sz="2000">
              <a:latin typeface="Calibri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зрительного анализа и синтеза;</a:t>
            </a:r>
            <a:endParaRPr lang="ru-RU" sz="2000">
              <a:latin typeface="Calibri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знаний о буквах.</a:t>
            </a:r>
            <a:endParaRPr lang="ru-RU" sz="2000">
              <a:latin typeface="Calibri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2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Если ребенок дошкольного возраста до начала обучения грамоте</a:t>
            </a:r>
            <a:r>
              <a:rPr lang="ru-RU" sz="2000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b="1" u="sng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не научился сравнивать предметы по величине и форме, плохо ориентируется в пространственном расположении предметов по отношению к себе и друг другу, </a:t>
            </a:r>
            <a:r>
              <a:rPr lang="ru-RU" sz="2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то ему сложно будет усвоить и дифференцировать различия оптически сходных букв.</a:t>
            </a:r>
            <a:endParaRPr lang="ru-RU" sz="2000">
              <a:latin typeface="Calibri" pitchFamily="34" charset="0"/>
            </a:endParaRPr>
          </a:p>
          <a:p>
            <a:pPr eaLnBrk="0" hangingPunct="0">
              <a:buFont typeface="Arial" charset="0"/>
              <a:buChar char="•"/>
              <a:tabLst>
                <a:tab pos="457200" algn="l"/>
              </a:tabLst>
            </a:pPr>
            <a:r>
              <a:rPr lang="ru-RU" sz="2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 русском языке 33 буквы, и 23 из них вызывают затруднение из-за свойств зеркальности, а именно:</a:t>
            </a:r>
            <a:endParaRPr lang="ru-RU" sz="2000">
              <a:latin typeface="Calibri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0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Б, В, Г, Е, И, К, Р, С, Ц, Щ, ы, ь, ъ</a:t>
            </a:r>
            <a:r>
              <a:rPr lang="ru-RU" sz="20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20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(элементы прописываются справа)</a:t>
            </a:r>
            <a:endParaRPr lang="ru-RU" sz="2000">
              <a:solidFill>
                <a:srgbClr val="7030A0"/>
              </a:solidFill>
              <a:latin typeface="Calibri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000" b="1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 З, Л, У, Ч, Э, Я (элементы прописываются слева)</a:t>
            </a:r>
            <a:endParaRPr lang="ru-RU" sz="2000">
              <a:solidFill>
                <a:srgbClr val="00B050"/>
              </a:solidFill>
              <a:latin typeface="Calibri" pitchFamily="34" charset="0"/>
            </a:endParaRPr>
          </a:p>
          <a:p>
            <a:pPr eaLnBrk="0" hangingPunct="0">
              <a:buFont typeface="Arial" charset="0"/>
              <a:buChar char="•"/>
              <a:tabLst>
                <a:tab pos="457200" algn="l"/>
              </a:tabLst>
            </a:pPr>
            <a:r>
              <a:rPr lang="ru-RU" sz="2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«Зеркальное» письмо букв встречается у детей 6-7 лет и выявляется при их обучении письму.</a:t>
            </a:r>
            <a:endParaRPr lang="ru-RU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75" y="0"/>
            <a:ext cx="9501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313" y="1000125"/>
            <a:ext cx="8429625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914400" algn="l"/>
              </a:tabLst>
            </a:pPr>
            <a:endParaRPr lang="ru-RU"/>
          </a:p>
          <a:p>
            <a:pPr lvl="1" algn="ctr" eaLnBrk="0" hangingPunct="0">
              <a:tabLst>
                <a:tab pos="914400" algn="l"/>
              </a:tabLst>
            </a:pPr>
            <a:r>
              <a:rPr lang="ru-RU" sz="4000" b="1" u="sng">
                <a:solidFill>
                  <a:srgbClr val="FF0000"/>
                </a:solidFill>
                <a:cs typeface="Times New Roman" pitchFamily="18" charset="0"/>
              </a:rPr>
              <a:t>Причины оптической дисграфии:</a:t>
            </a:r>
          </a:p>
          <a:p>
            <a:pPr lvl="1" eaLnBrk="0" hangingPunct="0">
              <a:buFont typeface="Symbol" pitchFamily="18" charset="2"/>
              <a:buChar char=""/>
              <a:tabLst>
                <a:tab pos="914400" algn="l"/>
              </a:tabLst>
            </a:pPr>
            <a:endParaRPr lang="ru-RU" sz="1300" u="sng">
              <a:solidFill>
                <a:srgbClr val="000000"/>
              </a:solidFill>
              <a:cs typeface="Times New Roman" pitchFamily="18" charset="0"/>
            </a:endParaRPr>
          </a:p>
          <a:p>
            <a:pPr lvl="1" algn="ctr" eaLnBrk="0" hangingPunct="0">
              <a:tabLst>
                <a:tab pos="914400" algn="l"/>
              </a:tabLst>
            </a:pPr>
            <a:r>
              <a:rPr lang="ru-RU" sz="3200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</a:t>
            </a:r>
            <a:r>
              <a:rPr lang="ru-RU" sz="3200" b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оптико-гностическими нарушениями </a:t>
            </a:r>
            <a:r>
              <a:rPr lang="ru-RU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(ребенок не узнает графический образ)</a:t>
            </a:r>
          </a:p>
          <a:p>
            <a:pPr lvl="1" algn="ctr" eaLnBrk="0" hangingPunct="0">
              <a:tabLst>
                <a:tab pos="914400" algn="l"/>
              </a:tabLst>
            </a:pPr>
            <a:endParaRPr lang="ru-RU" sz="3200">
              <a:latin typeface="Calibri" pitchFamily="34" charset="0"/>
            </a:endParaRPr>
          </a:p>
          <a:p>
            <a:pPr lvl="1" algn="ctr" eaLnBrk="0" hangingPunct="0">
              <a:tabLst>
                <a:tab pos="914400" algn="l"/>
              </a:tabLst>
            </a:pPr>
            <a:r>
              <a:rPr lang="ru-RU" sz="3200" b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-оптико- мнестическими нарушениями </a:t>
            </a:r>
          </a:p>
          <a:p>
            <a:pPr lvl="1" algn="ctr" eaLnBrk="0" hangingPunct="0">
              <a:tabLst>
                <a:tab pos="914400" algn="l"/>
              </a:tabLst>
            </a:pPr>
            <a:r>
              <a:rPr lang="ru-RU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(с трудом запоминает графический образ )</a:t>
            </a:r>
          </a:p>
          <a:p>
            <a:pPr lvl="1" algn="ctr" eaLnBrk="0" hangingPunct="0">
              <a:tabLst>
                <a:tab pos="914400" algn="l"/>
              </a:tabLst>
            </a:pPr>
            <a:r>
              <a:rPr lang="ru-RU" sz="3200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</a:t>
            </a:r>
            <a:r>
              <a:rPr lang="ru-RU" sz="3200" b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нарушениями пространственных представлений</a:t>
            </a:r>
            <a:r>
              <a:rPr lang="ru-RU" sz="3200" b="1" u="sng">
                <a:latin typeface="Calibri" pitchFamily="34" charset="0"/>
              </a:rPr>
              <a:t> </a:t>
            </a:r>
          </a:p>
          <a:p>
            <a:pPr lvl="1" algn="ctr" eaLnBrk="0" hangingPunct="0">
              <a:tabLst>
                <a:tab pos="914400" algn="l"/>
              </a:tabLst>
            </a:pPr>
            <a:r>
              <a:rPr lang="ru-RU" sz="3200">
                <a:latin typeface="Calibri" pitchFamily="34" charset="0"/>
              </a:rPr>
              <a:t>( искажает буквы)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0"/>
            <a:ext cx="900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88" y="1643063"/>
            <a:ext cx="8072437" cy="507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solidFill>
                  <a:srgbClr val="FF0000"/>
                </a:solidFill>
                <a:latin typeface="+mn-lt"/>
                <a:cs typeface="+mn-cs"/>
              </a:rPr>
              <a:t>Оптическую  дисграфию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latin typeface="+mn-lt"/>
                <a:cs typeface="+mn-cs"/>
              </a:rPr>
              <a:t>  подразделяют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latin typeface="+mn-lt"/>
                <a:cs typeface="+mn-cs"/>
              </a:rPr>
              <a:t> на  </a:t>
            </a:r>
            <a:r>
              <a:rPr lang="ru-RU" sz="3600" b="1" u="sng" dirty="0">
                <a:solidFill>
                  <a:srgbClr val="FF0000"/>
                </a:solidFill>
                <a:latin typeface="+mn-lt"/>
                <a:cs typeface="+mn-cs"/>
              </a:rPr>
              <a:t>литеральную и вербальную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j-lt"/>
                <a:cs typeface="+mn-cs"/>
              </a:rPr>
              <a:t> </a:t>
            </a:r>
            <a:r>
              <a:rPr lang="ru-RU" sz="2400" b="1" u="sng" dirty="0">
                <a:solidFill>
                  <a:srgbClr val="FF0000"/>
                </a:solidFill>
                <a:latin typeface="+mj-lt"/>
                <a:cs typeface="+mn-cs"/>
              </a:rPr>
              <a:t>Литеральная форма</a:t>
            </a:r>
            <a:r>
              <a:rPr lang="ru-RU" sz="2400" b="1" dirty="0">
                <a:latin typeface="+mj-lt"/>
                <a:cs typeface="+mn-cs"/>
              </a:rPr>
              <a:t>, при которой наблюдается нарушение узнавания и воспроизведения даже изолированных букв.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  <a:cs typeface="+mn-cs"/>
              </a:rPr>
              <a:t>И  при </a:t>
            </a:r>
            <a:r>
              <a:rPr lang="ru-RU" sz="2400" b="1" u="sng" dirty="0">
                <a:solidFill>
                  <a:srgbClr val="FF0000"/>
                </a:solidFill>
                <a:latin typeface="+mn-lt"/>
                <a:cs typeface="+mn-cs"/>
              </a:rPr>
              <a:t>вербальной форме </a:t>
            </a:r>
            <a:r>
              <a:rPr lang="ru-RU" sz="2400" b="1" dirty="0">
                <a:latin typeface="+mn-lt"/>
                <a:cs typeface="+mn-cs"/>
              </a:rPr>
              <a:t>изолированные буквы воспроизводятся правильно, но при написании слова наблюдаются искажения, замены букв оптического характера.</a:t>
            </a:r>
            <a:r>
              <a:rPr lang="ru-RU" sz="2400" i="1" dirty="0">
                <a:latin typeface="+mn-lt"/>
                <a:cs typeface="+mn-cs"/>
              </a:rPr>
              <a:t> </a:t>
            </a:r>
            <a:endParaRPr lang="ru-RU" sz="2400" i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571500" y="2613025"/>
            <a:ext cx="78581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04704" bIns="47610" anchor="ctr">
            <a:spAutoFit/>
          </a:bodyPr>
          <a:lstStyle/>
          <a:p>
            <a:r>
              <a:rPr lang="ru-RU" sz="1100" i="1">
                <a:cs typeface="Times New Roman" pitchFamily="18" charset="0"/>
              </a:rPr>
              <a:t>. </a:t>
            </a:r>
            <a:endParaRPr lang="ru-RU" sz="1100" b="1">
              <a:solidFill>
                <a:srgbClr val="365F91"/>
              </a:solidFill>
              <a:latin typeface="Cambria" pitchFamily="18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sp>
        <p:nvSpPr>
          <p:cNvPr id="45059" name="Rectangle 1"/>
          <p:cNvSpPr>
            <a:spLocks noChangeArrowheads="1"/>
          </p:cNvSpPr>
          <p:nvPr/>
        </p:nvSpPr>
        <p:spPr bwMode="auto">
          <a:xfrm>
            <a:off x="0" y="1500188"/>
            <a:ext cx="8572500" cy="615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  Актуальность профилактики </a:t>
            </a:r>
          </a:p>
          <a:p>
            <a:pPr algn="ctr"/>
            <a:r>
              <a:rPr lang="ru-RU" sz="3600" b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оптической дисграфии в детском саду.</a:t>
            </a:r>
          </a:p>
          <a:p>
            <a:r>
              <a:rPr lang="ru-RU" sz="1400">
                <a:solidFill>
                  <a:srgbClr val="FF0000"/>
                </a:solidFill>
              </a:rPr>
              <a:t>                                                      Предупреждён  - почти вооружён!</a:t>
            </a:r>
          </a:p>
          <a:p>
            <a:pPr algn="ctr" eaLnBrk="0" hangingPunct="0"/>
            <a:r>
              <a:rPr lang="ru-RU" sz="2400" b="1">
                <a:latin typeface="Calibri" pitchFamily="34" charset="0"/>
                <a:cs typeface="Times New Roman" pitchFamily="18" charset="0"/>
              </a:rPr>
              <a:t>*Оптическая дисграфия «начинается» не в школе, а значительно раньше у детей дошкольного возраста!!!</a:t>
            </a:r>
          </a:p>
          <a:p>
            <a:pPr eaLnBrk="0" hangingPunct="0"/>
            <a:endParaRPr lang="ru-RU" sz="2000" b="1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>
                <a:latin typeface="Calibri" pitchFamily="34" charset="0"/>
                <a:cs typeface="Times New Roman" pitchFamily="18" charset="0"/>
              </a:rPr>
              <a:t>*Оптическую дисграфию  лучше предупреждать  не дожидаясь когда во втором и третьем классе возникнут проблемы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:</a:t>
            </a:r>
          </a:p>
          <a:p>
            <a:pPr eaLnBrk="0" hangingPunct="0"/>
            <a:endParaRPr lang="ru-RU" sz="200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нарушения письменной речи отрицательно сказываются:</a:t>
            </a:r>
          </a:p>
          <a:p>
            <a:pPr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- на школьной успеваемости детей, </a:t>
            </a:r>
          </a:p>
          <a:p>
            <a:pPr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-увеличивают сроки овладения школьной программой, </a:t>
            </a:r>
          </a:p>
          <a:p>
            <a:pPr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-вызывают негативное отношение детей к процессу обучения.</a:t>
            </a:r>
          </a:p>
          <a:p>
            <a:pPr eaLnBrk="0" hangingPunct="0"/>
            <a:endParaRPr lang="ru-RU" sz="2000" b="1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latin typeface="Calibri" pitchFamily="34" charset="0"/>
                <a:cs typeface="Times New Roman" pitchFamily="18" charset="0"/>
              </a:rPr>
              <a:t>.</a:t>
            </a:r>
          </a:p>
          <a:p>
            <a:pPr eaLnBrk="0" hangingPunct="0">
              <a:buFont typeface="Arial" charset="0"/>
              <a:buChar char="•"/>
            </a:pPr>
            <a:endParaRPr lang="ru-RU" sz="1600"/>
          </a:p>
        </p:txBody>
      </p:sp>
      <p:sp>
        <p:nvSpPr>
          <p:cNvPr id="45060" name="Прямоугольник 8"/>
          <p:cNvSpPr>
            <a:spLocks noChangeArrowheads="1"/>
          </p:cNvSpPr>
          <p:nvPr/>
        </p:nvSpPr>
        <p:spPr bwMode="auto">
          <a:xfrm>
            <a:off x="285750" y="4500563"/>
            <a:ext cx="8429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200">
                <a:cs typeface="Times New Roman" pitchFamily="18" charset="0"/>
              </a:rPr>
              <a:t>:</a:t>
            </a:r>
            <a:endParaRPr lang="ru-RU" sz="1200"/>
          </a:p>
        </p:txBody>
      </p:sp>
      <p:sp>
        <p:nvSpPr>
          <p:cNvPr id="45061" name="Прямоугольник 7"/>
          <p:cNvSpPr>
            <a:spLocks noChangeArrowheads="1"/>
          </p:cNvSpPr>
          <p:nvPr/>
        </p:nvSpPr>
        <p:spPr bwMode="auto">
          <a:xfrm>
            <a:off x="8501063" y="4786313"/>
            <a:ext cx="460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214313" y="1500188"/>
            <a:ext cx="82867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*Оптические нарушения влияют не только</a:t>
            </a:r>
            <a:r>
              <a:rPr lang="ru-RU" sz="2000" b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на </a:t>
            </a:r>
            <a:r>
              <a:rPr lang="ru-RU" sz="2000" b="1" u="sng">
                <a:solidFill>
                  <a:srgbClr val="CC0066"/>
                </a:solidFill>
                <a:latin typeface="Calibri" pitchFamily="34" charset="0"/>
                <a:cs typeface="Times New Roman" pitchFamily="18" charset="0"/>
              </a:rPr>
              <a:t>письмо</a:t>
            </a:r>
            <a:r>
              <a:rPr lang="ru-RU" sz="2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а позднее и при изучении </a:t>
            </a:r>
            <a:r>
              <a:rPr lang="ru-RU" sz="2000" b="1" u="sng">
                <a:solidFill>
                  <a:srgbClr val="CC0066"/>
                </a:solidFill>
                <a:latin typeface="Calibri" pitchFamily="34" charset="0"/>
                <a:cs typeface="Times New Roman" pitchFamily="18" charset="0"/>
              </a:rPr>
              <a:t>русского языка</a:t>
            </a:r>
            <a:r>
              <a:rPr lang="ru-RU" sz="2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</a:t>
            </a:r>
          </a:p>
          <a:p>
            <a:endParaRPr lang="ru-RU" sz="2000" b="1"/>
          </a:p>
          <a:p>
            <a:pPr eaLnBrk="0" hangingPunct="0"/>
            <a:r>
              <a:rPr lang="ru-RU" sz="2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*Затруднения ребенок испытывает и</a:t>
            </a:r>
            <a:r>
              <a:rPr lang="ru-RU" sz="2000" b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при</a:t>
            </a:r>
            <a:r>
              <a:rPr lang="ru-RU" sz="2000" b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b="1" u="sng">
                <a:solidFill>
                  <a:srgbClr val="CC0066"/>
                </a:solidFill>
                <a:latin typeface="Calibri" pitchFamily="34" charset="0"/>
                <a:cs typeface="Times New Roman" pitchFamily="18" charset="0"/>
              </a:rPr>
              <a:t>чтении</a:t>
            </a:r>
            <a:r>
              <a:rPr lang="ru-RU" sz="2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ru-RU" sz="2000" b="1"/>
          </a:p>
          <a:p>
            <a:pPr eaLnBrk="0" hangingPunct="0"/>
            <a:r>
              <a:rPr lang="ru-RU" sz="2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*По </a:t>
            </a:r>
            <a:r>
              <a:rPr lang="ru-RU" sz="2000" b="1" u="sng">
                <a:solidFill>
                  <a:srgbClr val="CC0066"/>
                </a:solidFill>
                <a:latin typeface="Calibri" pitchFamily="34" charset="0"/>
                <a:cs typeface="Times New Roman" pitchFamily="18" charset="0"/>
              </a:rPr>
              <a:t>математике</a:t>
            </a:r>
            <a:r>
              <a:rPr lang="ru-RU" sz="2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могут возникнуть трудности:</a:t>
            </a:r>
            <a:endParaRPr lang="ru-RU" sz="2000" b="1"/>
          </a:p>
          <a:p>
            <a:pPr eaLnBrk="0" hangingPunct="0"/>
            <a:r>
              <a:rPr lang="ru-RU" sz="2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 -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при усвоении смысла понятий и употреблении знаков</a:t>
            </a: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                             </a:t>
            </a:r>
            <a:r>
              <a:rPr lang="ru-RU" sz="2000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«больше», «меньше»;</a:t>
            </a:r>
            <a:endParaRPr lang="ru-RU" sz="2000" u="sng"/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  -при усвоении смысла понятий и употреблении знаков</a:t>
            </a: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         </a:t>
            </a:r>
            <a:r>
              <a:rPr lang="ru-RU" sz="2000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+ и -;</a:t>
            </a:r>
            <a:endParaRPr lang="ru-RU" sz="2000" u="sng"/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  -в ходе решения задач, содержащих понятия</a:t>
            </a: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                         </a:t>
            </a:r>
            <a:r>
              <a:rPr lang="ru-RU" sz="2000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«на…больше», «на …меньше;</a:t>
            </a:r>
            <a:endParaRPr lang="ru-RU" sz="2000"/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   -при вычислениях (например, ребенок </a:t>
            </a:r>
            <a:r>
              <a:rPr lang="ru-RU" sz="2000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вместо 10 пишет 01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);</a:t>
            </a: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  - при работе </a:t>
            </a:r>
            <a:r>
              <a:rPr lang="ru-RU" sz="2000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 многозначными числами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; </a:t>
            </a: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   -</a:t>
            </a:r>
            <a:r>
              <a:rPr lang="ru-RU" sz="2000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письменное умножение и деление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когда очень важно не               смещать запись, осваивается с большим трудом).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Прямоугольник 2"/>
          <p:cNvSpPr>
            <a:spLocks noChangeArrowheads="1"/>
          </p:cNvSpPr>
          <p:nvPr/>
        </p:nvSpPr>
        <p:spPr bwMode="auto">
          <a:xfrm>
            <a:off x="214313" y="1714500"/>
            <a:ext cx="8001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Именно в </a:t>
            </a:r>
            <a:r>
              <a:rPr lang="ru-RU" sz="4000" b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дошкольном</a:t>
            </a:r>
            <a:r>
              <a:rPr lang="ru-RU" sz="40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возрасте                возможно выявление </a:t>
            </a:r>
            <a:r>
              <a:rPr lang="ru-RU" sz="4000" b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предпосылок дисграфии</a:t>
            </a:r>
            <a:r>
              <a:rPr lang="ru-RU" sz="40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,   </a:t>
            </a:r>
          </a:p>
          <a:p>
            <a:pPr algn="ctr"/>
            <a:r>
              <a:rPr lang="ru-RU" sz="40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которая </a:t>
            </a:r>
            <a:r>
              <a:rPr lang="ru-RU" sz="4000" b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неизбежно проявится</a:t>
            </a:r>
            <a:r>
              <a:rPr lang="ru-RU" sz="40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у детей с началом их школьного обучения в случае непринятия профилактических мер!!!</a:t>
            </a:r>
            <a:endParaRPr lang="ru-RU" sz="40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395288" y="1341438"/>
            <a:ext cx="8748712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2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       Достаточный уровень развития</a:t>
            </a:r>
          </a:p>
          <a:p>
            <a:pPr eaLnBrk="0" hangingPunct="0"/>
            <a:r>
              <a:rPr lang="ru-RU" sz="3200" b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оптико-пространственных представлений </a:t>
            </a:r>
            <a:r>
              <a:rPr lang="ru-RU" sz="3200" b="1">
                <a:latin typeface="Calibri" pitchFamily="34" charset="0"/>
                <a:cs typeface="Times New Roman" pitchFamily="18" charset="0"/>
              </a:rPr>
              <a:t>является необходимым условием для </a:t>
            </a:r>
            <a:r>
              <a:rPr lang="ru-RU" sz="3200" b="1" u="sng">
                <a:latin typeface="Calibri" pitchFamily="34" charset="0"/>
                <a:cs typeface="Times New Roman" pitchFamily="18" charset="0"/>
              </a:rPr>
              <a:t>усвоения зрительных образов букв </a:t>
            </a:r>
            <a:r>
              <a:rPr lang="ru-RU" sz="3200" b="1">
                <a:latin typeface="Calibri" pitchFamily="34" charset="0"/>
                <a:cs typeface="Times New Roman" pitchFamily="18" charset="0"/>
              </a:rPr>
              <a:t>и, особенно для </a:t>
            </a:r>
            <a:r>
              <a:rPr lang="ru-RU" sz="3200" b="1" u="sng">
                <a:latin typeface="Calibri" pitchFamily="34" charset="0"/>
                <a:cs typeface="Times New Roman" pitchFamily="18" charset="0"/>
              </a:rPr>
              <a:t>дифференциации близких по начертанию букв.</a:t>
            </a:r>
            <a:r>
              <a:rPr lang="ru-RU" sz="3200" b="1">
                <a:latin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ru-RU" sz="3200" b="1">
                <a:latin typeface="Calibri" pitchFamily="34" charset="0"/>
                <a:cs typeface="Times New Roman" pitchFamily="18" charset="0"/>
              </a:rPr>
              <a:t>Однако у многих детей к началу школьного обучения эти функции остаются не вполне сформированными, что приводит к появлению оптической дисграфии</a:t>
            </a:r>
            <a:r>
              <a:rPr lang="ru-RU" b="1">
                <a:latin typeface="Calibri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1"/>
          <p:cNvSpPr>
            <a:spLocks noChangeArrowheads="1"/>
          </p:cNvSpPr>
          <p:nvPr/>
        </p:nvSpPr>
        <p:spPr bwMode="auto">
          <a:xfrm flipH="1">
            <a:off x="9144000" y="1857375"/>
            <a:ext cx="46038" cy="307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400"/>
          </a:p>
        </p:txBody>
      </p:sp>
      <p:sp>
        <p:nvSpPr>
          <p:cNvPr id="55299" name="Прямоугольник 4"/>
          <p:cNvSpPr>
            <a:spLocks noChangeArrowheads="1"/>
          </p:cNvSpPr>
          <p:nvPr/>
        </p:nvSpPr>
        <p:spPr bwMode="auto">
          <a:xfrm>
            <a:off x="142875" y="1714500"/>
            <a:ext cx="8358188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            Оптическая дисграфия</a:t>
            </a:r>
            <a:endParaRPr lang="ru-RU" sz="360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/>
            <a:r>
              <a:rPr lang="ru-RU">
                <a:cs typeface="Times New Roman" pitchFamily="18" charset="0"/>
              </a:rPr>
              <a:t>*Обследования детей подготовительных групп показало, что предпосылки оптической дисграфии имеют примерно 44,5% детей .</a:t>
            </a:r>
          </a:p>
          <a:p>
            <a:pPr eaLnBrk="0" hangingPunct="0"/>
            <a:r>
              <a:rPr lang="ru-RU">
                <a:cs typeface="Times New Roman" pitchFamily="18" charset="0"/>
              </a:rPr>
              <a:t> </a:t>
            </a:r>
            <a:br>
              <a:rPr lang="ru-RU">
                <a:cs typeface="Times New Roman" pitchFamily="18" charset="0"/>
              </a:rPr>
            </a:br>
            <a:r>
              <a:rPr lang="ru-RU">
                <a:cs typeface="Times New Roman" pitchFamily="18" charset="0"/>
              </a:rPr>
              <a:t>*Оптическая дисграфия не зависит от состояния устной речи и может иметь место у детей даже с самым высоким уровнем её развития.</a:t>
            </a:r>
          </a:p>
          <a:p>
            <a:pPr eaLnBrk="0" hangingPunct="0"/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cs typeface="Times New Roman" pitchFamily="18" charset="0"/>
              </a:rPr>
              <a:t> *В основе этого вида дисграфии лежит совершенно «слабое звено»: </a:t>
            </a:r>
            <a:r>
              <a:rPr lang="ru-RU">
                <a:solidFill>
                  <a:srgbClr val="FF0000"/>
                </a:solidFill>
                <a:cs typeface="Times New Roman" pitchFamily="18" charset="0"/>
              </a:rPr>
              <a:t>недостаточная сформированность зрительно-пространственных представлений </a:t>
            </a:r>
            <a:r>
              <a:rPr lang="ru-RU">
                <a:cs typeface="Times New Roman" pitchFamily="18" charset="0"/>
              </a:rPr>
              <a:t>(то есть представлений о форме и величине предметов и об их расположении в пространстве по отношению к друг другу) и </a:t>
            </a:r>
            <a:r>
              <a:rPr lang="ru-RU">
                <a:solidFill>
                  <a:srgbClr val="FF0000"/>
                </a:solidFill>
                <a:cs typeface="Times New Roman" pitchFamily="18" charset="0"/>
              </a:rPr>
              <a:t>зрительного анализа и синтеза. </a:t>
            </a:r>
          </a:p>
          <a:p>
            <a:pPr algn="ctr" eaLnBrk="0" hangingPunct="0"/>
            <a:r>
              <a:rPr lang="ru-RU" sz="2800">
                <a:cs typeface="Times New Roman" pitchFamily="18" charset="0"/>
              </a:rPr>
              <a:t>Именно эту несформированность и следует рассматривать как явную предпосылку оптической дисграфии</a:t>
            </a:r>
            <a:r>
              <a:rPr lang="ru-RU" sz="2800"/>
              <a:t>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Прямоугольник 2"/>
          <p:cNvSpPr>
            <a:spLocks noChangeArrowheads="1"/>
          </p:cNvSpPr>
          <p:nvPr/>
        </p:nvSpPr>
        <p:spPr bwMode="auto">
          <a:xfrm>
            <a:off x="285750" y="1714500"/>
            <a:ext cx="82153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u="sng">
                <a:solidFill>
                  <a:srgbClr val="FF0000"/>
                </a:solidFill>
                <a:latin typeface="Calibri" pitchFamily="34" charset="0"/>
              </a:rPr>
              <a:t>Ранняя диагностика, прогнозирование школьных проблем и коррекция трудностей - залог успешного обучения детей в школе!!!</a:t>
            </a:r>
            <a:endParaRPr lang="ru-RU" sz="48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1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313" y="1214438"/>
            <a:ext cx="8286750" cy="6051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rgbClr val="FF0000"/>
                </a:solidFill>
                <a:latin typeface="+mn-lt"/>
                <a:cs typeface="+mn-cs"/>
              </a:rPr>
              <a:t>Основные направления коррекционной работы  при оптической дисграфии</a:t>
            </a: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r>
              <a:rPr lang="ru-RU" sz="2000" b="1" dirty="0">
                <a:solidFill>
                  <a:srgbClr val="7030A0"/>
                </a:solidFill>
                <a:latin typeface="+mn-lt"/>
                <a:cs typeface="+mn-cs"/>
              </a:rPr>
              <a:t>При данной форме нарушения письменной речи учителю-логопеду следует проводить коррекционную работу в следующих направлениях:</a:t>
            </a: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r>
              <a:rPr lang="ru-RU" b="1" i="1" dirty="0">
                <a:latin typeface="+mn-lt"/>
                <a:cs typeface="+mn-cs"/>
              </a:rPr>
              <a:t>а</a:t>
            </a:r>
            <a:r>
              <a:rPr lang="ru-RU" sz="2000" b="1" i="1" dirty="0">
                <a:latin typeface="+mj-lt"/>
                <a:cs typeface="+mn-cs"/>
              </a:rPr>
              <a:t>) развитие зрительного восприятия и узнавания (зрительного гнозиса), в том числе и буквенного;</a:t>
            </a:r>
            <a:br>
              <a:rPr lang="ru-RU" sz="2000" b="1" i="1" dirty="0">
                <a:latin typeface="+mj-lt"/>
                <a:cs typeface="+mn-cs"/>
              </a:rPr>
            </a:br>
            <a:r>
              <a:rPr lang="ru-RU" sz="2000" b="1" i="1" dirty="0">
                <a:latin typeface="+mj-lt"/>
                <a:cs typeface="+mn-cs"/>
              </a:rPr>
              <a:t/>
            </a:r>
            <a:br>
              <a:rPr lang="ru-RU" sz="2000" b="1" i="1" dirty="0">
                <a:latin typeface="+mj-lt"/>
                <a:cs typeface="+mn-cs"/>
              </a:rPr>
            </a:br>
            <a:r>
              <a:rPr lang="ru-RU" sz="2000" b="1" i="1" dirty="0">
                <a:latin typeface="+mj-lt"/>
                <a:cs typeface="+mn-cs"/>
              </a:rPr>
              <a:t>б) уточнение и расширение объема зрительной памяти;</a:t>
            </a:r>
            <a:br>
              <a:rPr lang="ru-RU" sz="2000" b="1" i="1" dirty="0">
                <a:latin typeface="+mj-lt"/>
                <a:cs typeface="+mn-cs"/>
              </a:rPr>
            </a:br>
            <a:r>
              <a:rPr lang="ru-RU" sz="2000" b="1" i="1" dirty="0">
                <a:latin typeface="+mj-lt"/>
                <a:cs typeface="+mn-cs"/>
              </a:rPr>
              <a:t/>
            </a:r>
            <a:br>
              <a:rPr lang="ru-RU" sz="2000" b="1" i="1" dirty="0">
                <a:latin typeface="+mj-lt"/>
                <a:cs typeface="+mn-cs"/>
              </a:rPr>
            </a:br>
            <a:r>
              <a:rPr lang="ru-RU" sz="2000" b="1" i="1" dirty="0">
                <a:latin typeface="+mj-lt"/>
                <a:cs typeface="+mn-cs"/>
              </a:rPr>
              <a:t>в) формирование пространственного восприятия и представлений;</a:t>
            </a:r>
            <a:br>
              <a:rPr lang="ru-RU" sz="2000" b="1" i="1" dirty="0">
                <a:latin typeface="+mj-lt"/>
                <a:cs typeface="+mn-cs"/>
              </a:rPr>
            </a:br>
            <a:r>
              <a:rPr lang="ru-RU" sz="2000" b="1" i="1" dirty="0">
                <a:latin typeface="+mj-lt"/>
                <a:cs typeface="+mn-cs"/>
              </a:rPr>
              <a:t/>
            </a:r>
            <a:br>
              <a:rPr lang="ru-RU" sz="2000" b="1" i="1" dirty="0">
                <a:latin typeface="+mj-lt"/>
                <a:cs typeface="+mn-cs"/>
              </a:rPr>
            </a:br>
            <a:r>
              <a:rPr lang="ru-RU" sz="2000" b="1" i="1" dirty="0">
                <a:latin typeface="+mj-lt"/>
                <a:cs typeface="+mn-cs"/>
              </a:rPr>
              <a:t>г) развитие зрительного анализа и синтеза;</a:t>
            </a:r>
            <a:br>
              <a:rPr lang="ru-RU" sz="2000" b="1" i="1" dirty="0">
                <a:latin typeface="+mj-lt"/>
                <a:cs typeface="+mn-cs"/>
              </a:rPr>
            </a:br>
            <a:r>
              <a:rPr lang="ru-RU" sz="2000" b="1" i="1" dirty="0">
                <a:latin typeface="+mj-lt"/>
                <a:cs typeface="+mn-cs"/>
              </a:rPr>
              <a:t/>
            </a:r>
            <a:br>
              <a:rPr lang="ru-RU" sz="2000" b="1" i="1" dirty="0">
                <a:latin typeface="+mj-lt"/>
                <a:cs typeface="+mn-cs"/>
              </a:rPr>
            </a:br>
            <a:r>
              <a:rPr lang="ru-RU" sz="2000" b="1" i="1" dirty="0" err="1">
                <a:latin typeface="+mj-lt"/>
                <a:cs typeface="+mn-cs"/>
              </a:rPr>
              <a:t>д</a:t>
            </a:r>
            <a:r>
              <a:rPr lang="ru-RU" sz="2000" b="1" i="1" dirty="0">
                <a:latin typeface="+mj-lt"/>
                <a:cs typeface="+mn-cs"/>
              </a:rPr>
              <a:t>) формирование речевых обозначений зрительно-пространственных отношений</a:t>
            </a:r>
            <a:r>
              <a:rPr lang="ru-RU" sz="2000" b="1" dirty="0">
                <a:latin typeface="+mj-lt"/>
                <a:cs typeface="+mn-cs"/>
              </a:rPr>
              <a:t>;</a:t>
            </a: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3000375" y="2571750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 flipH="1">
            <a:off x="9001125" y="1571625"/>
            <a:ext cx="46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lang="ru-RU"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000125" y="33575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142875" y="1500188"/>
            <a:ext cx="8429625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6000" b="1" u="sng">
                <a:solidFill>
                  <a:srgbClr val="FF0000"/>
                </a:solidFill>
                <a:cs typeface="Times New Roman" pitchFamily="18" charset="0"/>
              </a:rPr>
              <a:t>  Дисграфия-</a:t>
            </a:r>
          </a:p>
          <a:p>
            <a:pPr algn="ctr" eaLnBrk="0" hangingPunct="0"/>
            <a:r>
              <a:rPr lang="ru-RU" sz="4000" b="1">
                <a:latin typeface="Calibri" pitchFamily="34" charset="0"/>
                <a:cs typeface="Times New Roman" pitchFamily="18" charset="0"/>
              </a:rPr>
              <a:t>специфическое и стойкое </a:t>
            </a:r>
            <a:r>
              <a:rPr lang="ru-RU" sz="40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нарушение процесса письма, </a:t>
            </a:r>
            <a:r>
              <a:rPr lang="ru-RU" sz="4000" b="1">
                <a:latin typeface="Calibri" pitchFamily="34" charset="0"/>
                <a:cs typeface="Times New Roman" pitchFamily="18" charset="0"/>
              </a:rPr>
              <a:t>обусловленное отклонениями от нормы в деятельности тех анализаторов и психических процессов, которые обеспечивают письмо.</a:t>
            </a:r>
          </a:p>
          <a:p>
            <a:pPr eaLnBrk="0" hangingPunct="0"/>
            <a:endParaRPr lang="ru-RU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6390" name="Прямоугольник 7"/>
          <p:cNvSpPr>
            <a:spLocks noChangeArrowheads="1"/>
          </p:cNvSpPr>
          <p:nvPr/>
        </p:nvSpPr>
        <p:spPr bwMode="auto">
          <a:xfrm>
            <a:off x="428625" y="5214938"/>
            <a:ext cx="8143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0"/>
            <a:ext cx="900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TextBox 2"/>
          <p:cNvSpPr txBox="1">
            <a:spLocks noChangeArrowheads="1"/>
          </p:cNvSpPr>
          <p:nvPr/>
        </p:nvSpPr>
        <p:spPr bwMode="auto">
          <a:xfrm>
            <a:off x="357188" y="1643063"/>
            <a:ext cx="807243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FF0000"/>
                </a:solidFill>
                <a:latin typeface="Calibri" pitchFamily="34" charset="0"/>
              </a:rPr>
              <a:t>Коррекционную работу по профилактике оптической дисграфии </a:t>
            </a:r>
          </a:p>
          <a:p>
            <a:pPr algn="ctr"/>
            <a:r>
              <a:rPr lang="ru-RU" sz="3600" b="1" u="sng">
                <a:solidFill>
                  <a:srgbClr val="FF0000"/>
                </a:solidFill>
                <a:latin typeface="Calibri" pitchFamily="34" charset="0"/>
              </a:rPr>
              <a:t> можно выстроить в 3 этапа:</a:t>
            </a:r>
          </a:p>
          <a:p>
            <a:pPr algn="ctr"/>
            <a:endParaRPr lang="ru-RU" sz="3600" b="1" u="sng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3600" b="1" u="sng">
                <a:latin typeface="Calibri" pitchFamily="34" charset="0"/>
              </a:rPr>
              <a:t>1.Подготовительный  </a:t>
            </a:r>
            <a:r>
              <a:rPr lang="ru-RU" sz="2000" i="1">
                <a:latin typeface="Calibri" pitchFamily="34" charset="0"/>
              </a:rPr>
              <a:t>(добуквенный)</a:t>
            </a:r>
          </a:p>
          <a:p>
            <a:r>
              <a:rPr lang="ru-RU" sz="3600" b="1" u="sng">
                <a:latin typeface="Calibri" pitchFamily="34" charset="0"/>
              </a:rPr>
              <a:t>2. Основной    </a:t>
            </a:r>
            <a:r>
              <a:rPr lang="ru-RU" sz="2400" i="1">
                <a:latin typeface="Calibri" pitchFamily="34" charset="0"/>
              </a:rPr>
              <a:t>(буквенный)</a:t>
            </a:r>
          </a:p>
          <a:p>
            <a:r>
              <a:rPr lang="ru-RU" sz="3600" b="1" u="sng">
                <a:latin typeface="Calibri" pitchFamily="34" charset="0"/>
              </a:rPr>
              <a:t>3. Заключительный.</a:t>
            </a:r>
          </a:p>
          <a:p>
            <a:pPr algn="ctr"/>
            <a:endParaRPr lang="ru-RU" sz="3600" b="1" u="sng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TextBox 2"/>
          <p:cNvSpPr txBox="1">
            <a:spLocks noChangeArrowheads="1"/>
          </p:cNvSpPr>
          <p:nvPr/>
        </p:nvSpPr>
        <p:spPr bwMode="auto">
          <a:xfrm>
            <a:off x="285750" y="1500188"/>
            <a:ext cx="821531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>
                <a:solidFill>
                  <a:srgbClr val="FF0000"/>
                </a:solidFill>
                <a:latin typeface="Calibri" pitchFamily="34" charset="0"/>
              </a:rPr>
              <a:t>    1.  </a:t>
            </a:r>
            <a:r>
              <a:rPr lang="ru-RU" sz="3200" b="1" u="sng">
                <a:solidFill>
                  <a:srgbClr val="FF0000"/>
                </a:solidFill>
                <a:latin typeface="Calibri" pitchFamily="34" charset="0"/>
              </a:rPr>
              <a:t>Подготовительный этап: </a:t>
            </a:r>
            <a:r>
              <a:rPr lang="ru-RU" sz="3200" i="1" u="sng">
                <a:solidFill>
                  <a:srgbClr val="FF0000"/>
                </a:solidFill>
                <a:latin typeface="Calibri" pitchFamily="34" charset="0"/>
              </a:rPr>
              <a:t>(добуквенный</a:t>
            </a:r>
            <a:r>
              <a:rPr lang="ru-RU" sz="3200" b="1" u="sng">
                <a:solidFill>
                  <a:srgbClr val="FF0000"/>
                </a:solidFill>
                <a:latin typeface="Calibri" pitchFamily="34" charset="0"/>
              </a:rPr>
              <a:t>)</a:t>
            </a:r>
          </a:p>
          <a:p>
            <a:r>
              <a:rPr lang="ru-RU" b="1" u="sng">
                <a:latin typeface="Calibri" pitchFamily="34" charset="0"/>
              </a:rPr>
              <a:t>Цель</a:t>
            </a:r>
            <a:r>
              <a:rPr lang="ru-RU" b="1">
                <a:latin typeface="Calibri" pitchFamily="34" charset="0"/>
              </a:rPr>
              <a:t>: Развитие высших  психических функций: </a:t>
            </a:r>
            <a:r>
              <a:rPr lang="ru-RU" b="1" i="1">
                <a:latin typeface="Calibri" pitchFamily="34" charset="0"/>
              </a:rPr>
              <a:t>зрительное внимание, память</a:t>
            </a:r>
            <a:r>
              <a:rPr lang="ru-RU" i="1">
                <a:latin typeface="Calibri" pitchFamily="34" charset="0"/>
              </a:rPr>
              <a:t>, </a:t>
            </a:r>
            <a:r>
              <a:rPr lang="ru-RU" b="1" i="1">
                <a:latin typeface="Calibri" pitchFamily="34" charset="0"/>
              </a:rPr>
              <a:t>восприятие, операции мышления</a:t>
            </a:r>
            <a:r>
              <a:rPr lang="ru-RU" i="1">
                <a:latin typeface="Calibri" pitchFamily="34" charset="0"/>
              </a:rPr>
              <a:t>: анализ, синтез, </a:t>
            </a:r>
            <a:r>
              <a:rPr lang="ru-RU" b="1" i="1">
                <a:latin typeface="Calibri" pitchFamily="34" charset="0"/>
              </a:rPr>
              <a:t>пространственные ориентировки.</a:t>
            </a:r>
          </a:p>
        </p:txBody>
      </p:sp>
      <p:sp>
        <p:nvSpPr>
          <p:cNvPr id="63491" name="TextBox 3"/>
          <p:cNvSpPr txBox="1">
            <a:spLocks noChangeArrowheads="1"/>
          </p:cNvSpPr>
          <p:nvPr/>
        </p:nvSpPr>
        <p:spPr bwMode="auto">
          <a:xfrm>
            <a:off x="214313" y="3000375"/>
            <a:ext cx="821531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Calibri" pitchFamily="34" charset="0"/>
              </a:rPr>
              <a:t>Работа 1 этапа может проводиться как педагогами так и их родителями: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1.Ориентировка в собственном теле</a:t>
            </a:r>
          </a:p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2.Дифференциация правых и левых его частей, развитие межполушарного  взаимодействия </a:t>
            </a:r>
            <a:r>
              <a:rPr lang="ru-RU">
                <a:latin typeface="Calibri" pitchFamily="34" charset="0"/>
              </a:rPr>
              <a:t>(кинезеологические упражнения).</a:t>
            </a:r>
          </a:p>
          <a:p>
            <a:r>
              <a:rPr lang="ru-RU" b="1">
                <a:solidFill>
                  <a:srgbClr val="CC0066"/>
                </a:solidFill>
                <a:latin typeface="Calibri" pitchFamily="34" charset="0"/>
              </a:rPr>
              <a:t>3.Ориентировка в окружающем пространстве</a:t>
            </a:r>
          </a:p>
          <a:p>
            <a:r>
              <a:rPr lang="ru-RU">
                <a:latin typeface="Calibri" pitchFamily="34" charset="0"/>
              </a:rPr>
              <a:t>-определение пространственного расположения предметов относительно себя</a:t>
            </a:r>
          </a:p>
          <a:p>
            <a:r>
              <a:rPr lang="ru-RU">
                <a:latin typeface="Calibri" pitchFamily="34" charset="0"/>
              </a:rPr>
              <a:t>-определение пространственных соотношений между 2-3 предметами и их изображениями.</a:t>
            </a:r>
          </a:p>
          <a:p>
            <a:r>
              <a:rPr lang="ru-RU">
                <a:latin typeface="Calibri" pitchFamily="34" charset="0"/>
              </a:rPr>
              <a:t>-Уточнение понимания и употребления предложных конструкций, обозначающих пространственные отношения</a:t>
            </a:r>
          </a:p>
          <a:p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4.Определение пространственных соотношений элементов графических изображений и букв </a:t>
            </a:r>
            <a:r>
              <a:rPr lang="ru-RU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ru-RU">
                <a:latin typeface="Calibri" pitchFamily="34" charset="0"/>
              </a:rPr>
              <a:t>ориентировка на листе бумаги)</a:t>
            </a:r>
          </a:p>
          <a:p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5.Развитие  зрительного  внимания, памяти, восприятия.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5" y="1571625"/>
            <a:ext cx="84296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u="sng">
                <a:solidFill>
                  <a:srgbClr val="FF0000"/>
                </a:solidFill>
                <a:cs typeface="Times New Roman" pitchFamily="18" charset="0"/>
              </a:rPr>
              <a:t>Кинезеология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 –</a:t>
            </a:r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 наука о развитии умственных способностей и физического здоровья через определённые двигательные упражнения.</a:t>
            </a:r>
          </a:p>
          <a:p>
            <a:endParaRPr lang="ru-RU" sz="2400" b="1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ru-RU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                 Данные упражнения направлены на 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активизацию различных отделов коры больших полушарий головного мозга,</a:t>
            </a:r>
          </a:p>
          <a:p>
            <a:r>
              <a:rPr lang="ru-RU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что </a:t>
            </a:r>
            <a:r>
              <a:rPr lang="ru-RU" sz="2400" b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позволяет формировать  способности ребёнка </a:t>
            </a:r>
          </a:p>
          <a:p>
            <a:r>
              <a:rPr lang="ru-RU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или</a:t>
            </a:r>
          </a:p>
          <a:p>
            <a:r>
              <a:rPr lang="ru-RU" sz="2400" b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корректировать проблемы в различных областях психики</a:t>
            </a:r>
            <a:r>
              <a:rPr lang="ru-RU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</a:t>
            </a:r>
          </a:p>
          <a:p>
            <a:endParaRPr lang="ru-RU" sz="24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ru-RU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Самый благоприятный период их использования – до 10 лет, пока кора больших полушарий не сформировалась окончательно.</a:t>
            </a:r>
            <a:endParaRPr lang="ru-RU" sz="2400">
              <a:latin typeface="Calibri" pitchFamily="34" charset="0"/>
            </a:endParaRPr>
          </a:p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"/>
            <a:ext cx="9358313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TextBox 2"/>
          <p:cNvSpPr txBox="1">
            <a:spLocks noChangeArrowheads="1"/>
          </p:cNvSpPr>
          <p:nvPr/>
        </p:nvSpPr>
        <p:spPr bwMode="auto">
          <a:xfrm>
            <a:off x="468313" y="1357313"/>
            <a:ext cx="8496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>
                <a:solidFill>
                  <a:srgbClr val="FF0000"/>
                </a:solidFill>
                <a:latin typeface="Calibri" pitchFamily="34" charset="0"/>
              </a:rPr>
              <a:t>Игровые упражнения подготовительного этапа:</a:t>
            </a:r>
          </a:p>
        </p:txBody>
      </p:sp>
      <p:sp>
        <p:nvSpPr>
          <p:cNvPr id="67587" name="TextBox 3"/>
          <p:cNvSpPr txBox="1">
            <a:spLocks noChangeArrowheads="1"/>
          </p:cNvSpPr>
          <p:nvPr/>
        </p:nvSpPr>
        <p:spPr bwMode="auto">
          <a:xfrm>
            <a:off x="285750" y="2133600"/>
            <a:ext cx="8215313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</a:t>
            </a:r>
          </a:p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-Покажи, где у тебя голова, руки, ноги, спина, живот, запястье, локти, переносица, виски, скулы, щеки, мочки уха, плечи….</a:t>
            </a:r>
          </a:p>
          <a:p>
            <a:endParaRPr lang="ru-RU" sz="200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…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67588" name="TextBox 4"/>
          <p:cNvSpPr txBox="1">
            <a:spLocks noChangeArrowheads="1"/>
          </p:cNvSpPr>
          <p:nvPr/>
        </p:nvSpPr>
        <p:spPr bwMode="auto">
          <a:xfrm>
            <a:off x="250825" y="2205038"/>
            <a:ext cx="757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solidFill>
                  <a:srgbClr val="7030A0"/>
                </a:solidFill>
                <a:latin typeface="Calibri" pitchFamily="34" charset="0"/>
              </a:rPr>
              <a:t>1.Ориентировка в собственном теле</a:t>
            </a:r>
          </a:p>
        </p:txBody>
      </p:sp>
      <p:sp>
        <p:nvSpPr>
          <p:cNvPr id="67589" name="Rectangle 1"/>
          <p:cNvSpPr>
            <a:spLocks noChangeArrowheads="1"/>
          </p:cNvSpPr>
          <p:nvPr/>
        </p:nvSpPr>
        <p:spPr bwMode="auto">
          <a:xfrm>
            <a:off x="214313" y="3286125"/>
            <a:ext cx="84296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cs typeface="Times New Roman" pitchFamily="18" charset="0"/>
              </a:rPr>
              <a:t>                        </a:t>
            </a:r>
            <a:r>
              <a:rPr lang="ru-RU" sz="2000" b="1" i="1" u="sng">
                <a:cs typeface="Times New Roman" pitchFamily="18" charset="0"/>
              </a:rPr>
              <a:t>Шуточный рассказ «Голова</a:t>
            </a:r>
            <a:r>
              <a:rPr lang="ru-RU" sz="2000">
                <a:cs typeface="Times New Roman" pitchFamily="18" charset="0"/>
              </a:rPr>
              <a:t>».</a:t>
            </a:r>
            <a:endParaRPr lang="ru-RU" sz="2000"/>
          </a:p>
          <a:p>
            <a:pPr eaLnBrk="0" hangingPunct="0"/>
            <a:r>
              <a:rPr lang="ru-RU" sz="2000">
                <a:cs typeface="Times New Roman" pitchFamily="18" charset="0"/>
              </a:rPr>
              <a:t>«Жила – поживала голова. Вверху у нее было темя, сзади – затылок, по бокам были уши, а впереди было лицо. У головы был трон – шея. Голова важно сидела на шее. А шея с туловищем дружила. У туловища были руки и ноги. У рук были локти и ладошки, а у ног – колени и пятки. Но голова была самой главной. Она сидела на своем троне выше всех и командовала всеми частями тела. Но однажды руки и ноги решили не слушаться приказаний головы и жить сами по себе. Но ничего у них не получилось. Все части тела важны, все человеку нужны</a:t>
            </a:r>
            <a:r>
              <a:rPr lang="ru-RU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Прямоугольник 2"/>
          <p:cNvSpPr>
            <a:spLocks noChangeArrowheads="1"/>
          </p:cNvSpPr>
          <p:nvPr/>
        </p:nvSpPr>
        <p:spPr bwMode="auto">
          <a:xfrm>
            <a:off x="142875" y="1714500"/>
            <a:ext cx="81438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C00000"/>
                </a:solidFill>
                <a:latin typeface="Calibri" pitchFamily="34" charset="0"/>
              </a:rPr>
              <a:t>2.Дифференциация правых и левых его частей, развитие межполушарного  взаимодействия </a:t>
            </a:r>
            <a:r>
              <a:rPr lang="ru-RU" sz="2000">
                <a:latin typeface="Calibri" pitchFamily="34" charset="0"/>
              </a:rPr>
              <a:t>(кинезеологические упражнения).</a:t>
            </a:r>
          </a:p>
          <a:p>
            <a:r>
              <a:rPr lang="ru-RU" sz="2000">
                <a:latin typeface="Calibri" pitchFamily="34" charset="0"/>
              </a:rPr>
              <a:t>-Покажи , какой рукой ты ешь, причесываешься…Эта рука правая. Покажи правую руку, левую ногу, правое плечо, левое ухо…</a:t>
            </a:r>
          </a:p>
          <a:p>
            <a:r>
              <a:rPr lang="ru-RU" sz="2000">
                <a:latin typeface="Calibri" pitchFamily="34" charset="0"/>
              </a:rPr>
              <a:t>-Правой рукой, левое ухо, левой рукой правую коленку …</a:t>
            </a:r>
          </a:p>
        </p:txBody>
      </p:sp>
      <p:sp>
        <p:nvSpPr>
          <p:cNvPr id="69635" name="Прямоугольник 4"/>
          <p:cNvSpPr>
            <a:spLocks noChangeArrowheads="1"/>
          </p:cNvSpPr>
          <p:nvPr/>
        </p:nvSpPr>
        <p:spPr bwMode="auto">
          <a:xfrm>
            <a:off x="214313" y="3643313"/>
            <a:ext cx="80724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«Зеркальное  рисование»- </a:t>
            </a:r>
            <a:r>
              <a:rPr lang="ru-RU" sz="2000">
                <a:latin typeface="Calibri" pitchFamily="34" charset="0"/>
              </a:rPr>
              <a:t>на чистом листе бумаги одновременно взяв обеими руками по карандашу, рисовать симметричные картинки, буквы, узоры</a:t>
            </a:r>
          </a:p>
          <a:p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«Колечки»- </a:t>
            </a:r>
            <a:r>
              <a:rPr lang="ru-RU" sz="2000">
                <a:latin typeface="Calibri" pitchFamily="34" charset="0"/>
              </a:rPr>
              <a:t>как можно быстрее перебирать пальчики рук последовательно соединяя в кольцо с большим пальцем указательный, средний..</a:t>
            </a:r>
          </a:p>
          <a:p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«ухо-нос»-</a:t>
            </a:r>
            <a:r>
              <a:rPr lang="ru-RU" sz="2000">
                <a:latin typeface="Calibri" pitchFamily="34" charset="0"/>
              </a:rPr>
              <a:t>левой рукой взяться за кончик носа, правой –за противоположное ухо. Одновременно опустить ухо и нос , хлопнуть в ладоши и поменять положение рук. 5-15 раз. 10-30 минут в день.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TextBox 2"/>
          <p:cNvSpPr txBox="1">
            <a:spLocks noChangeArrowheads="1"/>
          </p:cNvSpPr>
          <p:nvPr/>
        </p:nvSpPr>
        <p:spPr bwMode="auto">
          <a:xfrm>
            <a:off x="0" y="1571625"/>
            <a:ext cx="8643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CC0066"/>
                </a:solidFill>
                <a:latin typeface="Calibri" pitchFamily="34" charset="0"/>
              </a:rPr>
              <a:t>3.Ориентировка в окружающем пространстве</a:t>
            </a:r>
          </a:p>
        </p:txBody>
      </p:sp>
      <p:sp>
        <p:nvSpPr>
          <p:cNvPr id="71683" name="TextBox 3"/>
          <p:cNvSpPr txBox="1">
            <a:spLocks noChangeArrowheads="1"/>
          </p:cNvSpPr>
          <p:nvPr/>
        </p:nvSpPr>
        <p:spPr bwMode="auto">
          <a:xfrm>
            <a:off x="0" y="2143125"/>
            <a:ext cx="83581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C0066"/>
                </a:solidFill>
                <a:latin typeface="Calibri" pitchFamily="34" charset="0"/>
              </a:rPr>
              <a:t>-</a:t>
            </a:r>
            <a:r>
              <a:rPr lang="ru-RU" b="1" u="sng">
                <a:solidFill>
                  <a:srgbClr val="CC0066"/>
                </a:solidFill>
                <a:latin typeface="Calibri" pitchFamily="34" charset="0"/>
              </a:rPr>
              <a:t>определение пространственного расположения предметов относительно себя:</a:t>
            </a:r>
          </a:p>
          <a:p>
            <a:r>
              <a:rPr lang="ru-RU">
                <a:latin typeface="Calibri" pitchFamily="34" charset="0"/>
              </a:rPr>
              <a:t>1Покажи какой предмет находится справа от тебя, слева, под тобой , перед тобой…</a:t>
            </a:r>
          </a:p>
          <a:p>
            <a:r>
              <a:rPr lang="ru-RU">
                <a:latin typeface="Calibri" pitchFamily="34" charset="0"/>
              </a:rPr>
              <a:t>2.Предлагается выполнить действия:</a:t>
            </a:r>
          </a:p>
          <a:p>
            <a:r>
              <a:rPr lang="ru-RU">
                <a:latin typeface="Calibri" pitchFamily="34" charset="0"/>
              </a:rPr>
              <a:t>-положи книгу справа о  тебя, мяч слева от тебя, платок одень на шею, часы положи в карман, шляпу положи перед собой на стол…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71684" name="Прямоугольник 4"/>
          <p:cNvSpPr>
            <a:spLocks noChangeArrowheads="1"/>
          </p:cNvSpPr>
          <p:nvPr/>
        </p:nvSpPr>
        <p:spPr bwMode="auto">
          <a:xfrm>
            <a:off x="142875" y="3643313"/>
            <a:ext cx="81438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-</a:t>
            </a:r>
            <a:r>
              <a:rPr lang="ru-RU" b="1" u="sng">
                <a:solidFill>
                  <a:srgbClr val="CC0066"/>
                </a:solidFill>
                <a:latin typeface="Calibri" pitchFamily="34" charset="0"/>
              </a:rPr>
              <a:t>определение пространственных соотношений между 2-3 предметами и их изображениями.</a:t>
            </a:r>
          </a:p>
          <a:p>
            <a:r>
              <a:rPr lang="ru-RU">
                <a:latin typeface="Calibri" pitchFamily="34" charset="0"/>
              </a:rPr>
              <a:t>Сначала логопед уточняет расположение  2 –х предметов. Затем предлагает взять правой рукой тетрадь и положить её около правой руки, взять левой рукой книгу и положить около левой руки. Дале задаётся вопрос: «Где находится книга, справа или слева от тетради?</a:t>
            </a:r>
          </a:p>
          <a:p>
            <a:r>
              <a:rPr lang="ru-RU">
                <a:latin typeface="Calibri" pitchFamily="34" charset="0"/>
              </a:rPr>
              <a:t>Затем аналогичная работа проводится по определению пространственного расположения трёх предметов. Положи книгу перед собой, справа ручку, картинку под книгу, закладку в книгу…..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188" y="0"/>
            <a:ext cx="9501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0" name="TextBox 3"/>
          <p:cNvSpPr txBox="1">
            <a:spLocks noChangeArrowheads="1"/>
          </p:cNvSpPr>
          <p:nvPr/>
        </p:nvSpPr>
        <p:spPr bwMode="auto">
          <a:xfrm>
            <a:off x="428625" y="1503363"/>
            <a:ext cx="7786688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CC0066"/>
                </a:solidFill>
                <a:latin typeface="Calibri" pitchFamily="34" charset="0"/>
              </a:rPr>
              <a:t> Уточнение понимания и употребления предложных конструкций, обозначающих пространственные отношения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73731" name="Рисунок 23" descr="http://kolpino-center.ru/images/Personalnaya_stranitsa/Ivanova/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875" y="2357438"/>
            <a:ext cx="1714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Рисунок 24" descr="http://kolpino-center.ru/images/Personalnaya_stranitsa/Ivanova/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0" y="2428875"/>
            <a:ext cx="19288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Рисунок 25" descr="http://kolpino-center.ru/images/Personalnaya_stranitsa/Ivanova/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5" y="2428875"/>
            <a:ext cx="1857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Рисунок 26" descr="http://kolpino-center.ru/images/Personalnaya_stranitsa/Ivanova/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688" y="2428875"/>
            <a:ext cx="178593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5" name="Rectangle 20"/>
          <p:cNvSpPr>
            <a:spLocks noChangeArrowheads="1"/>
          </p:cNvSpPr>
          <p:nvPr/>
        </p:nvSpPr>
        <p:spPr bwMode="auto">
          <a:xfrm>
            <a:off x="-214313" y="3929063"/>
            <a:ext cx="8715376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solidFill>
                  <a:srgbClr val="0070C0"/>
                </a:solidFill>
                <a:cs typeface="Times New Roman" pitchFamily="18" charset="0"/>
              </a:rPr>
              <a:t>Ребёнок должен понимать пространственные предлоги: </a:t>
            </a:r>
          </a:p>
          <a:p>
            <a:r>
              <a:rPr lang="ru-RU" sz="2800">
                <a:solidFill>
                  <a:srgbClr val="0070C0"/>
                </a:solidFill>
                <a:cs typeface="Times New Roman" pitchFamily="18" charset="0"/>
              </a:rPr>
              <a:t>положи ложку </a:t>
            </a:r>
            <a:r>
              <a:rPr lang="ru-RU" sz="2800" b="1" u="sng">
                <a:solidFill>
                  <a:srgbClr val="0070C0"/>
                </a:solidFill>
                <a:cs typeface="Times New Roman" pitchFamily="18" charset="0"/>
              </a:rPr>
              <a:t>на</a:t>
            </a:r>
            <a:r>
              <a:rPr lang="ru-RU" sz="2800">
                <a:solidFill>
                  <a:srgbClr val="0070C0"/>
                </a:solidFill>
                <a:cs typeface="Times New Roman" pitchFamily="18" charset="0"/>
              </a:rPr>
              <a:t> кружку, </a:t>
            </a:r>
            <a:r>
              <a:rPr lang="ru-RU" sz="2800" b="1" u="sng">
                <a:solidFill>
                  <a:srgbClr val="0070C0"/>
                </a:solidFill>
                <a:cs typeface="Times New Roman" pitchFamily="18" charset="0"/>
              </a:rPr>
              <a:t>под</a:t>
            </a:r>
            <a:r>
              <a:rPr lang="ru-RU" sz="2800">
                <a:solidFill>
                  <a:srgbClr val="0070C0"/>
                </a:solidFill>
                <a:cs typeface="Times New Roman" pitchFamily="18" charset="0"/>
              </a:rPr>
              <a:t> кружку, </a:t>
            </a:r>
            <a:r>
              <a:rPr lang="ru-RU" sz="2800" b="1" u="sng">
                <a:solidFill>
                  <a:srgbClr val="0070C0"/>
                </a:solidFill>
                <a:cs typeface="Times New Roman" pitchFamily="18" charset="0"/>
              </a:rPr>
              <a:t>за</a:t>
            </a:r>
            <a:r>
              <a:rPr lang="ru-RU" sz="2800">
                <a:solidFill>
                  <a:srgbClr val="0070C0"/>
                </a:solidFill>
                <a:cs typeface="Times New Roman" pitchFamily="18" charset="0"/>
              </a:rPr>
              <a:t> кружку, </a:t>
            </a:r>
            <a:r>
              <a:rPr lang="ru-RU" sz="2800" b="1" u="sng">
                <a:solidFill>
                  <a:srgbClr val="0070C0"/>
                </a:solidFill>
                <a:cs typeface="Times New Roman" pitchFamily="18" charset="0"/>
              </a:rPr>
              <a:t>перед</a:t>
            </a:r>
            <a:r>
              <a:rPr lang="ru-RU" sz="2800">
                <a:solidFill>
                  <a:srgbClr val="0070C0"/>
                </a:solidFill>
                <a:cs typeface="Times New Roman" pitchFamily="18" charset="0"/>
              </a:rPr>
              <a:t> кружкой,</a:t>
            </a:r>
            <a:r>
              <a:rPr lang="ru-RU" sz="2800" b="1" u="sng">
                <a:solidFill>
                  <a:srgbClr val="0070C0"/>
                </a:solidFill>
                <a:cs typeface="Times New Roman" pitchFamily="18" charset="0"/>
              </a:rPr>
              <a:t> около</a:t>
            </a:r>
            <a:r>
              <a:rPr lang="ru-RU" sz="2800">
                <a:solidFill>
                  <a:srgbClr val="0070C0"/>
                </a:solidFill>
                <a:cs typeface="Times New Roman" pitchFamily="18" charset="0"/>
              </a:rPr>
              <a:t> кружки и т.д. </a:t>
            </a:r>
          </a:p>
          <a:p>
            <a:r>
              <a:rPr lang="ru-RU" sz="2800">
                <a:solidFill>
                  <a:srgbClr val="0070C0"/>
                </a:solidFill>
                <a:cs typeface="Times New Roman" pitchFamily="18" charset="0"/>
              </a:rPr>
              <a:t>И наоборот: возьми ложку </a:t>
            </a:r>
            <a:r>
              <a:rPr lang="ru-RU" sz="2800" b="1">
                <a:solidFill>
                  <a:srgbClr val="0070C0"/>
                </a:solidFill>
                <a:cs typeface="Times New Roman" pitchFamily="18" charset="0"/>
              </a:rPr>
              <a:t>за</a:t>
            </a:r>
            <a:r>
              <a:rPr lang="ru-RU" sz="2800">
                <a:solidFill>
                  <a:srgbClr val="0070C0"/>
                </a:solidFill>
                <a:cs typeface="Times New Roman" pitchFamily="18" charset="0"/>
              </a:rPr>
              <a:t> кружкой, </a:t>
            </a:r>
            <a:r>
              <a:rPr lang="ru-RU" sz="2800" b="1">
                <a:solidFill>
                  <a:srgbClr val="0070C0"/>
                </a:solidFill>
                <a:cs typeface="Times New Roman" pitchFamily="18" charset="0"/>
              </a:rPr>
              <a:t>перед</a:t>
            </a:r>
            <a:r>
              <a:rPr lang="ru-RU" sz="2800">
                <a:solidFill>
                  <a:srgbClr val="0070C0"/>
                </a:solidFill>
                <a:cs typeface="Times New Roman" pitchFamily="18" charset="0"/>
              </a:rPr>
              <a:t> кружкой и т. д.</a:t>
            </a:r>
            <a:endParaRPr lang="ru-RU" sz="28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Прямоугольник 2"/>
          <p:cNvSpPr>
            <a:spLocks noChangeArrowheads="1"/>
          </p:cNvSpPr>
          <p:nvPr/>
        </p:nvSpPr>
        <p:spPr bwMode="auto">
          <a:xfrm>
            <a:off x="500063" y="1500188"/>
            <a:ext cx="8072437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solidFill>
                  <a:srgbClr val="0070C0"/>
                </a:solidFill>
                <a:latin typeface="Calibri" pitchFamily="34" charset="0"/>
              </a:rPr>
              <a:t>4.Определение пространственных соотношений элементов графических изображений и букв </a:t>
            </a:r>
          </a:p>
          <a:p>
            <a:r>
              <a:rPr lang="ru-RU" sz="2400" b="1" u="sng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>
                <a:solidFill>
                  <a:srgbClr val="0070C0"/>
                </a:solidFill>
                <a:latin typeface="Calibri" pitchFamily="34" charset="0"/>
              </a:rPr>
              <a:t>(ориентировка на листе бумаги)</a:t>
            </a:r>
          </a:p>
          <a:p>
            <a:endParaRPr lang="ru-RU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u="sng">
                <a:solidFill>
                  <a:srgbClr val="FF0000"/>
                </a:solidFill>
                <a:latin typeface="Calibri" pitchFamily="34" charset="0"/>
              </a:rPr>
              <a:t>      Игра «Виртуальный паук»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75779" name="Рисунок 4" descr="http://sckazcka13.ru/images/zpb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786063"/>
            <a:ext cx="40719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Прямоугольник 5"/>
          <p:cNvSpPr>
            <a:spLocks noChangeArrowheads="1"/>
          </p:cNvSpPr>
          <p:nvPr/>
        </p:nvSpPr>
        <p:spPr bwMode="auto">
          <a:xfrm>
            <a:off x="4429125" y="2500313"/>
            <a:ext cx="45720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latin typeface="Calibri" pitchFamily="34" charset="0"/>
              </a:rPr>
              <a:t>Положите перед ребёнком лист с квадратной сеткой. В центре сетки находится «паук» - фишка, которая может перемещаться только по сигналу и только на одну клетку в пределах поля. Начало отсчёта – середина (центр) поля. Даётся сигнал: вверх – вправо – вниз. Ребёнок  передвигает свою фишку по листу бумаги, отмечая, где остановился «паук». Постепенно ускоряется темп и увеличивается количество перемещений от 2-3 до 8-10. На последнем этапе ребёнок  определяет положение «паука» с закрытыми глазами и называют это место. В результате этой игры чётко и прочно усваиваются понятия верх-низ, вправо-влево, а также дети запоминают названия квадратов</a:t>
            </a:r>
            <a:endParaRPr lang="ru-RU" sz="16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3"/>
            <a:ext cx="9144000" cy="721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Рисунок 2" descr="http://sckazcka13.ru/images/zpb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143250"/>
            <a:ext cx="36433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Rectangle 2"/>
          <p:cNvSpPr>
            <a:spLocks noChangeArrowheads="1"/>
          </p:cNvSpPr>
          <p:nvPr/>
        </p:nvSpPr>
        <p:spPr bwMode="auto">
          <a:xfrm>
            <a:off x="4286250" y="3214688"/>
            <a:ext cx="414337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 u="sng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1 </a:t>
            </a:r>
            <a:r>
              <a:rPr lang="ru-RU" b="1" i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b="1" i="1" u="sng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центральный квадрат</a:t>
            </a:r>
            <a:endParaRPr lang="ru-RU"/>
          </a:p>
          <a:p>
            <a:pPr eaLnBrk="0" hangingPunct="0"/>
            <a:r>
              <a:rPr lang="ru-RU" b="1" i="1" u="sng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2 </a:t>
            </a:r>
            <a:r>
              <a:rPr lang="ru-RU" b="1" i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b="1" i="1" u="sng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правый центральный квадрат</a:t>
            </a:r>
            <a:endParaRPr lang="ru-RU"/>
          </a:p>
          <a:p>
            <a:pPr eaLnBrk="0" hangingPunct="0"/>
            <a:r>
              <a:rPr lang="ru-RU" b="1" i="1" u="sng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3 </a:t>
            </a:r>
            <a:r>
              <a:rPr lang="ru-RU" b="1" i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b="1" i="1" u="sng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левый центральный квадрат</a:t>
            </a:r>
            <a:endParaRPr lang="ru-RU"/>
          </a:p>
          <a:p>
            <a:pPr eaLnBrk="0" hangingPunct="0"/>
            <a:r>
              <a:rPr lang="ru-RU" b="1" i="1" u="sng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4 </a:t>
            </a:r>
            <a:r>
              <a:rPr lang="ru-RU" b="1" i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b="1" i="1" u="sng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верхний центральный квадрат</a:t>
            </a:r>
            <a:endParaRPr lang="ru-RU"/>
          </a:p>
          <a:p>
            <a:pPr eaLnBrk="0" hangingPunct="0"/>
            <a:r>
              <a:rPr lang="ru-RU" b="1" i="1" u="sng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5 </a:t>
            </a:r>
            <a:r>
              <a:rPr lang="ru-RU" b="1" i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b="1" i="1" u="sng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нижний центральный квадрат</a:t>
            </a:r>
            <a:endParaRPr lang="ru-RU"/>
          </a:p>
          <a:p>
            <a:pPr eaLnBrk="0" hangingPunct="0"/>
            <a:r>
              <a:rPr lang="ru-RU" b="1" i="1" u="sng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6 </a:t>
            </a:r>
            <a:r>
              <a:rPr lang="ru-RU" b="1" i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b="1" i="1" u="sng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правый верхний квадрат</a:t>
            </a:r>
            <a:endParaRPr lang="ru-RU"/>
          </a:p>
          <a:p>
            <a:pPr eaLnBrk="0" hangingPunct="0"/>
            <a:r>
              <a:rPr lang="ru-RU" b="1" i="1" u="sng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7 </a:t>
            </a:r>
            <a:r>
              <a:rPr lang="ru-RU" b="1" i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b="1" i="1" u="sng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правый нижний квадрат</a:t>
            </a:r>
            <a:endParaRPr lang="ru-RU"/>
          </a:p>
          <a:p>
            <a:pPr eaLnBrk="0" hangingPunct="0"/>
            <a:r>
              <a:rPr lang="ru-RU" b="1" i="1" u="sng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8 </a:t>
            </a:r>
            <a:r>
              <a:rPr lang="ru-RU" b="1" i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b="1" i="1" u="sng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левый верхний квадрат</a:t>
            </a:r>
            <a:endParaRPr lang="ru-RU"/>
          </a:p>
          <a:p>
            <a:pPr eaLnBrk="0" hangingPunct="0"/>
            <a:r>
              <a:rPr lang="ru-RU" b="1" i="1" u="sng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9 </a:t>
            </a:r>
            <a:r>
              <a:rPr lang="ru-RU" b="1" i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b="1" i="1" u="sng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левый нижний квадрат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2000250"/>
            <a:ext cx="8001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j-lt"/>
                <a:cs typeface="+mn-cs"/>
              </a:rPr>
              <a:t> В результате этой игры чётко и прочно усваиваются понятия верх-низ, вправо-влево, а также дети запоминают названия квадратов</a:t>
            </a:r>
            <a:endParaRPr lang="ru-RU" sz="24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TextBox 2"/>
          <p:cNvSpPr txBox="1">
            <a:spLocks noChangeArrowheads="1"/>
          </p:cNvSpPr>
          <p:nvPr/>
        </p:nvSpPr>
        <p:spPr bwMode="auto">
          <a:xfrm>
            <a:off x="500063" y="1714500"/>
            <a:ext cx="764381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На данном этапе можно использовать различные графические диктанты с использованием орнаментов, фигур, схем…!</a:t>
            </a:r>
          </a:p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Игра 9 квадратов</a:t>
            </a:r>
          </a:p>
          <a:p>
            <a:r>
              <a:rPr lang="ru-RU">
                <a:latin typeface="Calibri" pitchFamily="34" charset="0"/>
              </a:rPr>
              <a:t>Нарисуй в верхнем правом углу солнышко</a:t>
            </a:r>
          </a:p>
          <a:p>
            <a:r>
              <a:rPr lang="ru-RU">
                <a:latin typeface="Calibri" pitchFamily="34" charset="0"/>
              </a:rPr>
              <a:t>Под солнышком  тучку</a:t>
            </a:r>
          </a:p>
          <a:p>
            <a:r>
              <a:rPr lang="ru-RU">
                <a:latin typeface="Calibri" pitchFamily="34" charset="0"/>
              </a:rPr>
              <a:t>Слева от тучки звёздочку</a:t>
            </a:r>
          </a:p>
          <a:p>
            <a:r>
              <a:rPr lang="ru-RU">
                <a:latin typeface="Calibri" pitchFamily="34" charset="0"/>
              </a:rPr>
              <a:t>Над звёздочкой квадрат</a:t>
            </a:r>
          </a:p>
          <a:p>
            <a:r>
              <a:rPr lang="ru-RU">
                <a:latin typeface="Calibri" pitchFamily="34" charset="0"/>
              </a:rPr>
              <a:t>В верхнем левом углу крестик….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Игры на листке в клеточку «Графический диктант»</a:t>
            </a:r>
          </a:p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8клеток вверх, 2 клетки вправо, 3 клетки вниз, 2 клетки влево,3 клетки вверх, 2 клетки вправо, 8 клеток вниз, 2 клетки влево, 3 клетки вверх, 2 клетки влево, 3 клетки вниз, 2 клетки влево. 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142875" y="1557338"/>
            <a:ext cx="9001125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5400" b="1" u="sng">
                <a:solidFill>
                  <a:srgbClr val="FF0000"/>
                </a:solidFill>
                <a:latin typeface="Calibri" pitchFamily="34" charset="0"/>
              </a:rPr>
              <a:t>Письмо</a:t>
            </a:r>
            <a:endParaRPr lang="ru-RU" sz="5400" b="1" u="sng">
              <a:solidFill>
                <a:srgbClr val="FF0000"/>
              </a:solidFill>
            </a:endParaRPr>
          </a:p>
          <a:p>
            <a:pPr algn="ctr"/>
            <a:r>
              <a:rPr lang="ru-RU" sz="4000" b="1">
                <a:solidFill>
                  <a:srgbClr val="FF0000"/>
                </a:solidFill>
              </a:rPr>
              <a:t> </a:t>
            </a:r>
            <a:r>
              <a:rPr lang="ru-RU" sz="3600" b="1">
                <a:solidFill>
                  <a:srgbClr val="FF0000"/>
                </a:solidFill>
              </a:rPr>
              <a:t>- э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то сложный </a:t>
            </a:r>
            <a:r>
              <a:rPr lang="ru-RU" sz="3600" b="1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ru-RU" sz="3600" b="1">
                <a:solidFill>
                  <a:srgbClr val="FF0000"/>
                </a:solidFill>
              </a:rPr>
              <a:t>     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психически</a:t>
            </a:r>
            <a:r>
              <a:rPr lang="ru-RU" sz="3600" b="1">
                <a:solidFill>
                  <a:srgbClr val="FF0000"/>
                </a:solidFill>
              </a:rPr>
              <a:t>й 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процесс</a:t>
            </a:r>
            <a:r>
              <a:rPr lang="ru-RU" sz="3600">
                <a:solidFill>
                  <a:srgbClr val="FF0000"/>
                </a:solidFill>
                <a:latin typeface="Calibri" pitchFamily="34" charset="0"/>
              </a:rPr>
              <a:t>, </a:t>
            </a:r>
            <a:endParaRPr lang="ru-RU" sz="3600">
              <a:solidFill>
                <a:srgbClr val="FF0000"/>
              </a:solidFill>
            </a:endParaRPr>
          </a:p>
          <a:p>
            <a:pPr algn="ctr"/>
            <a:r>
              <a:rPr lang="ru-RU" sz="3600" b="1">
                <a:latin typeface="Calibri" pitchFamily="34" charset="0"/>
              </a:rPr>
              <a:t>который в любых психологических        классификациях обычно включается в </a:t>
            </a:r>
            <a:r>
              <a:rPr lang="ru-RU" sz="3600" b="1" u="sng">
                <a:latin typeface="Calibri" pitchFamily="34" charset="0"/>
              </a:rPr>
              <a:t>речь</a:t>
            </a:r>
            <a:r>
              <a:rPr lang="ru-RU" sz="3600" b="1">
                <a:latin typeface="Calibri" pitchFamily="34" charset="0"/>
              </a:rPr>
              <a:t>, имеющую разные виды и формы. </a:t>
            </a:r>
          </a:p>
          <a:p>
            <a:pPr algn="ctr"/>
            <a:r>
              <a:rPr lang="ru-RU" sz="3600" b="1" u="sng">
                <a:solidFill>
                  <a:srgbClr val="002060"/>
                </a:solidFill>
                <a:latin typeface="Calibri" pitchFamily="34" charset="0"/>
              </a:rPr>
              <a:t>Письменная речь является одним из видов речи.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Прямоугольник 2"/>
          <p:cNvSpPr>
            <a:spLocks noChangeArrowheads="1"/>
          </p:cNvSpPr>
          <p:nvPr/>
        </p:nvSpPr>
        <p:spPr bwMode="auto">
          <a:xfrm>
            <a:off x="214313" y="1500188"/>
            <a:ext cx="8429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solidFill>
                  <a:srgbClr val="00B050"/>
                </a:solidFill>
                <a:latin typeface="Calibri" pitchFamily="34" charset="0"/>
              </a:rPr>
              <a:t>5.Развитие  зрительного внимания,  памяти, восприятия.</a:t>
            </a:r>
            <a:r>
              <a:rPr lang="ru-RU" sz="2400" i="1">
                <a:solidFill>
                  <a:srgbClr val="00B050"/>
                </a:solidFill>
                <a:latin typeface="Calibri" pitchFamily="34" charset="0"/>
              </a:rPr>
              <a:t> </a:t>
            </a:r>
          </a:p>
          <a:p>
            <a:r>
              <a:rPr lang="ru-RU" i="1">
                <a:latin typeface="Calibri" pitchFamily="34" charset="0"/>
              </a:rPr>
              <a:t>Внимание ребенка будет зависеть от эмоциональной включенности в совместную игровую деятельность</a:t>
            </a:r>
            <a:endParaRPr lang="ru-RU">
              <a:latin typeface="Calibri" pitchFamily="34" charset="0"/>
            </a:endParaRPr>
          </a:p>
        </p:txBody>
      </p:sp>
      <p:sp>
        <p:nvSpPr>
          <p:cNvPr id="81923" name="TextBox 3"/>
          <p:cNvSpPr txBox="1">
            <a:spLocks noChangeArrowheads="1"/>
          </p:cNvSpPr>
          <p:nvPr/>
        </p:nvSpPr>
        <p:spPr bwMode="auto">
          <a:xfrm>
            <a:off x="357188" y="2852738"/>
            <a:ext cx="8786812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latin typeface="Calibri" pitchFamily="34" charset="0"/>
              </a:rPr>
              <a:t>Задания: </a:t>
            </a:r>
          </a:p>
          <a:p>
            <a:r>
              <a:rPr lang="ru-RU">
                <a:latin typeface="Calibri" pitchFamily="34" charset="0"/>
              </a:rPr>
              <a:t>1.Запомнить 4-5 картинок , затем найти их среди других 8-10.</a:t>
            </a:r>
          </a:p>
          <a:p>
            <a:r>
              <a:rPr lang="ru-RU">
                <a:latin typeface="Calibri" pitchFamily="34" charset="0"/>
              </a:rPr>
              <a:t>2. Запомнить буквы, цифры, фигуры (3-5) ,затем выбрать их среди других (8-10)</a:t>
            </a:r>
          </a:p>
          <a:p>
            <a:r>
              <a:rPr lang="ru-RU">
                <a:latin typeface="Calibri" pitchFamily="34" charset="0"/>
              </a:rPr>
              <a:t>Разложить картинки, буквы, цифры в первоначальной последовательности.</a:t>
            </a:r>
          </a:p>
          <a:p>
            <a:r>
              <a:rPr lang="ru-RU">
                <a:latin typeface="Calibri" pitchFamily="34" charset="0"/>
              </a:rPr>
              <a:t>4. Игра «Чего не стало» или «День-ночь» На столе раскладываются картинки .</a:t>
            </a:r>
          </a:p>
          <a:p>
            <a:r>
              <a:rPr lang="ru-RU">
                <a:latin typeface="Calibri" pitchFamily="34" charset="0"/>
              </a:rPr>
              <a:t>Логопед убирает одну, затем ребёнок должен угадать какой не стало игрушки.</a:t>
            </a:r>
          </a:p>
          <a:p>
            <a:r>
              <a:rPr lang="ru-RU">
                <a:latin typeface="Calibri" pitchFamily="34" charset="0"/>
              </a:rPr>
              <a:t>5. Игра «Что изменилось?» Логопед выкладывает картинки, предлагает детям  запомнить, затем незаметно меняет их последовательность. Дети должны восстановит порядок, первоначальное расположение»</a:t>
            </a:r>
          </a:p>
          <a:p>
            <a:r>
              <a:rPr lang="ru-RU">
                <a:latin typeface="Calibri" pitchFamily="34" charset="0"/>
              </a:rPr>
              <a:t>6.Вопросы по картинке. Рассмотреть картинку молча в течении 1 минуты, а затем ответить на вопросы по сюжету картинки:</a:t>
            </a:r>
          </a:p>
          <a:p>
            <a:r>
              <a:rPr lang="ru-RU" i="1" u="sng">
                <a:latin typeface="Calibri" pitchFamily="34" charset="0"/>
              </a:rPr>
              <a:t>Какое время года? Какие деревья растут? Что стоит перед домом? Сколько окошечек видно  в домике? Какого цвета цветы на клумбе? Кто подходит к дому? Сколько  свинок? Кто пасётся за домом?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Рисунок 3" descr="3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0"/>
            <a:ext cx="7429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0" y="214313"/>
            <a:ext cx="85725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300" b="1">
                <a:solidFill>
                  <a:srgbClr val="FF0000"/>
                </a:solidFill>
                <a:cs typeface="Times New Roman" pitchFamily="18" charset="0"/>
              </a:rPr>
              <a:t>            </a:t>
            </a:r>
            <a:r>
              <a:rPr lang="ru-RU" sz="2800" b="1" u="sng">
                <a:solidFill>
                  <a:srgbClr val="FF0000"/>
                </a:solidFill>
                <a:cs typeface="Times New Roman" pitchFamily="18" charset="0"/>
              </a:rPr>
              <a:t> Развитие зрительного анализа и синтеза</a:t>
            </a:r>
          </a:p>
          <a:p>
            <a:r>
              <a:rPr lang="ru-RU" sz="2800" b="1">
                <a:solidFill>
                  <a:srgbClr val="0070C0"/>
                </a:solidFill>
                <a:cs typeface="Times New Roman" pitchFamily="18" charset="0"/>
              </a:rPr>
              <a:t>                 Игра « Найди отличия»</a:t>
            </a:r>
          </a:p>
          <a:p>
            <a:endParaRPr lang="ru-RU" sz="2800" b="1" u="sng">
              <a:solidFill>
                <a:srgbClr val="FF0000"/>
              </a:solidFill>
              <a:cs typeface="Times New Roman" pitchFamily="18" charset="0"/>
            </a:endParaRPr>
          </a:p>
          <a:p>
            <a:endParaRPr lang="ru-RU" sz="1300" b="1" u="sng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86018" name="Рисунок 2" descr="http://kolpino-center.ru/images/Personalnaya_stranitsa/Ivanova/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714500"/>
            <a:ext cx="40719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Рисунок 3" descr="http://kolpino-center.ru/images/Personalnaya_stranitsa/Ivanova/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14500"/>
            <a:ext cx="41433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214313"/>
            <a:ext cx="8674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300" b="1">
                <a:solidFill>
                  <a:srgbClr val="000063"/>
                </a:solidFill>
                <a:cs typeface="Times New Roman" pitchFamily="18" charset="0"/>
              </a:rPr>
              <a:t>.             </a:t>
            </a:r>
            <a:r>
              <a:rPr lang="ru-RU" sz="2400" b="1" u="sng">
                <a:solidFill>
                  <a:srgbClr val="FF0000"/>
                </a:solidFill>
                <a:cs typeface="Times New Roman" pitchFamily="18" charset="0"/>
              </a:rPr>
              <a:t>Узнавание предметов в усложненных условиях.</a:t>
            </a:r>
            <a:endParaRPr lang="ru-RU" sz="2400" b="1" u="sng">
              <a:solidFill>
                <a:srgbClr val="FF0000"/>
              </a:solidFill>
            </a:endParaRPr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785813" y="928688"/>
            <a:ext cx="74295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0063"/>
                </a:solidFill>
                <a:cs typeface="Times New Roman" pitchFamily="18" charset="0"/>
              </a:rPr>
              <a:t>- Назвать предметы, изображенные пунктиром.</a:t>
            </a:r>
            <a:endParaRPr lang="ru-RU" sz="2400" b="1">
              <a:cs typeface="Times New Roman" pitchFamily="18" charset="0"/>
            </a:endParaRPr>
          </a:p>
          <a:p>
            <a:pPr eaLnBrk="0" hangingPunct="0"/>
            <a:r>
              <a:rPr lang="ru-RU" sz="1300">
                <a:solidFill>
                  <a:srgbClr val="000063"/>
                </a:solidFill>
                <a:cs typeface="Times New Roman" pitchFamily="18" charset="0"/>
              </a:rPr>
              <a:t>.</a:t>
            </a:r>
            <a:endParaRPr lang="ru-RU"/>
          </a:p>
        </p:txBody>
      </p:sp>
      <p:pic>
        <p:nvPicPr>
          <p:cNvPr id="88067" name="Picture 3" descr="C:\Users\User\Downloads\пункти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428750"/>
            <a:ext cx="77152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Рисунок 1" descr="http://kolpino-center.ru/images/Personalnaya_stranitsa/Ivanova/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143000"/>
            <a:ext cx="764381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Прямоугольник 2"/>
          <p:cNvSpPr>
            <a:spLocks noChangeArrowheads="1"/>
          </p:cNvSpPr>
          <p:nvPr/>
        </p:nvSpPr>
        <p:spPr bwMode="auto">
          <a:xfrm>
            <a:off x="785813" y="214313"/>
            <a:ext cx="7715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000063"/>
                </a:solidFill>
                <a:cs typeface="Times New Roman" pitchFamily="18" charset="0"/>
              </a:rPr>
              <a:t>- Назвать предметы, наложенные друг на друга</a:t>
            </a:r>
            <a:r>
              <a:rPr lang="ru-RU">
                <a:solidFill>
                  <a:srgbClr val="000063"/>
                </a:solidFill>
                <a:cs typeface="Times New Roman" pitchFamily="18" charset="0"/>
              </a:rPr>
              <a:t>.</a:t>
            </a:r>
            <a:endParaRPr lang="ru-RU" sz="16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214438"/>
            <a:ext cx="4429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Picture 3" descr="C:\Users\User\Downloads\i (5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3286125"/>
            <a:ext cx="535781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Прямоугольник 3"/>
          <p:cNvSpPr>
            <a:spLocks noChangeArrowheads="1"/>
          </p:cNvSpPr>
          <p:nvPr/>
        </p:nvSpPr>
        <p:spPr bwMode="auto">
          <a:xfrm>
            <a:off x="571500" y="142875"/>
            <a:ext cx="7858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000063"/>
                </a:solidFill>
                <a:cs typeface="Times New Roman" pitchFamily="18" charset="0"/>
              </a:rPr>
              <a:t>- Назвать предметы, перечеркнутые различными линиями,  зарисованные другим предметом.</a:t>
            </a:r>
            <a:endParaRPr lang="ru-RU" sz="2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4"/>
          <p:cNvSpPr>
            <a:spLocks noChangeArrowheads="1"/>
          </p:cNvSpPr>
          <p:nvPr/>
        </p:nvSpPr>
        <p:spPr bwMode="auto">
          <a:xfrm>
            <a:off x="357188" y="142875"/>
            <a:ext cx="8215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u="sng">
                <a:solidFill>
                  <a:srgbClr val="FF0000"/>
                </a:solidFill>
                <a:cs typeface="Times New Roman" pitchFamily="18" charset="0"/>
              </a:rPr>
              <a:t>     Представления о форме и величине предметов.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94210" name="Rectangle 5"/>
          <p:cNvSpPr>
            <a:spLocks noChangeArrowheads="1"/>
          </p:cNvSpPr>
          <p:nvPr/>
        </p:nvSpPr>
        <p:spPr bwMode="auto">
          <a:xfrm>
            <a:off x="0" y="785813"/>
            <a:ext cx="9144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300">
                <a:solidFill>
                  <a:srgbClr val="000063"/>
                </a:solidFill>
                <a:cs typeface="Times New Roman" pitchFamily="18" charset="0"/>
              </a:rPr>
              <a:t>- </a:t>
            </a:r>
            <a:r>
              <a:rPr lang="ru-RU" sz="1300" b="1">
                <a:solidFill>
                  <a:srgbClr val="000063"/>
                </a:solidFill>
                <a:cs typeface="Times New Roman" pitchFamily="18" charset="0"/>
              </a:rPr>
              <a:t>Назови геометрические фигуры</a:t>
            </a:r>
            <a:r>
              <a:rPr lang="ru-RU" sz="1300">
                <a:solidFill>
                  <a:srgbClr val="000063"/>
                </a:solidFill>
                <a:cs typeface="Times New Roman" pitchFamily="18" charset="0"/>
              </a:rPr>
              <a:t>.</a:t>
            </a:r>
            <a:endParaRPr lang="ru-RU"/>
          </a:p>
        </p:txBody>
      </p:sp>
      <p:pic>
        <p:nvPicPr>
          <p:cNvPr id="94211" name="Рисунок 6" descr="http://kolpino-center.ru/images/Personalnaya_stranitsa/Ivanova/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1285875"/>
            <a:ext cx="5286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2" name="Rectangle 6"/>
          <p:cNvSpPr>
            <a:spLocks noChangeArrowheads="1"/>
          </p:cNvSpPr>
          <p:nvPr/>
        </p:nvSpPr>
        <p:spPr bwMode="auto">
          <a:xfrm>
            <a:off x="2000250" y="2786063"/>
            <a:ext cx="46434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300" b="1">
                <a:solidFill>
                  <a:srgbClr val="000063"/>
                </a:solidFill>
                <a:cs typeface="Times New Roman" pitchFamily="18" charset="0"/>
              </a:rPr>
              <a:t>- Покажи, где высокое дерево, а где низкое?</a:t>
            </a:r>
            <a:endParaRPr lang="ru-RU" sz="1200" b="1">
              <a:cs typeface="Times New Roman" pitchFamily="18" charset="0"/>
            </a:endParaRPr>
          </a:p>
          <a:p>
            <a:pPr algn="ctr" eaLnBrk="0" hangingPunct="0"/>
            <a:r>
              <a:rPr lang="ru-RU" sz="1300" b="1">
                <a:solidFill>
                  <a:srgbClr val="000063"/>
                </a:solidFill>
                <a:cs typeface="Times New Roman" pitchFamily="18" charset="0"/>
              </a:rPr>
              <a:t>-Покажи где среднее яблоко?</a:t>
            </a:r>
            <a:endParaRPr lang="ru-RU" sz="1200" b="1">
              <a:cs typeface="Times New Roman" pitchFamily="18" charset="0"/>
            </a:endParaRPr>
          </a:p>
          <a:p>
            <a:pPr algn="ctr" eaLnBrk="0" hangingPunct="0"/>
            <a:r>
              <a:rPr lang="ru-RU" sz="1300" b="1">
                <a:solidFill>
                  <a:srgbClr val="000063"/>
                </a:solidFill>
                <a:cs typeface="Times New Roman" pitchFamily="18" charset="0"/>
              </a:rPr>
              <a:t>-Покажи, где толстый кот?</a:t>
            </a:r>
            <a:endParaRPr lang="ru-RU" b="1"/>
          </a:p>
        </p:txBody>
      </p:sp>
      <p:pic>
        <p:nvPicPr>
          <p:cNvPr id="94213" name="Рисунок 9" descr="http://kolpino-center.ru/images/Personalnaya_stranitsa/Ivanova/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3571875"/>
            <a:ext cx="32146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75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TextBox 3"/>
          <p:cNvSpPr txBox="1">
            <a:spLocks noChangeArrowheads="1"/>
          </p:cNvSpPr>
          <p:nvPr/>
        </p:nvSpPr>
        <p:spPr bwMode="auto">
          <a:xfrm>
            <a:off x="0" y="1285875"/>
            <a:ext cx="814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        </a:t>
            </a:r>
            <a:r>
              <a:rPr lang="ru-RU" sz="3200" b="1" u="sng">
                <a:solidFill>
                  <a:srgbClr val="FF0000"/>
                </a:solidFill>
                <a:latin typeface="Calibri" pitchFamily="34" charset="0"/>
              </a:rPr>
              <a:t>Основной этап     ( буквенный)</a:t>
            </a:r>
          </a:p>
        </p:txBody>
      </p:sp>
      <p:sp>
        <p:nvSpPr>
          <p:cNvPr id="96259" name="TextBox 4"/>
          <p:cNvSpPr txBox="1">
            <a:spLocks noChangeArrowheads="1"/>
          </p:cNvSpPr>
          <p:nvPr/>
        </p:nvSpPr>
        <p:spPr bwMode="auto">
          <a:xfrm>
            <a:off x="642938" y="1928813"/>
            <a:ext cx="7889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Цель:          Формирование буквенного гнозиса. (узнавание буквы)</a:t>
            </a:r>
          </a:p>
        </p:txBody>
      </p:sp>
      <p:sp>
        <p:nvSpPr>
          <p:cNvPr id="96260" name="TextBox 5"/>
          <p:cNvSpPr txBox="1">
            <a:spLocks noChangeArrowheads="1"/>
          </p:cNvSpPr>
          <p:nvPr/>
        </p:nvSpPr>
        <p:spPr bwMode="auto">
          <a:xfrm>
            <a:off x="-142875" y="3714750"/>
            <a:ext cx="84296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Буквы русского алфавита являются плоскостными геометрическими объектами. Несмотря на многообразие существующих шрифтов и вариантов написания, все буквы состоят из ограниченного набора элементов:</a:t>
            </a:r>
          </a:p>
          <a:p>
            <a:r>
              <a:rPr lang="ru-RU" b="1">
                <a:latin typeface="Calibri" pitchFamily="34" charset="0"/>
              </a:rPr>
              <a:t> горизонтальная прямая,  вертикальная прямая,  наклонная, овал,  полуовал.</a:t>
            </a:r>
            <a:r>
              <a:rPr lang="ru-RU">
                <a:latin typeface="Calibri" pitchFamily="34" charset="0"/>
              </a:rPr>
              <a:t> 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96261" name="Прямоугольник 6"/>
          <p:cNvSpPr>
            <a:spLocks noChangeArrowheads="1"/>
          </p:cNvSpPr>
          <p:nvPr/>
        </p:nvSpPr>
        <p:spPr bwMode="auto">
          <a:xfrm>
            <a:off x="-142875" y="2714625"/>
            <a:ext cx="83581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Буква отличается от любого другого рисунка прежде </a:t>
            </a:r>
            <a:r>
              <a:rPr lang="ru-RU" b="1" u="sng">
                <a:latin typeface="Calibri" pitchFamily="34" charset="0"/>
              </a:rPr>
              <a:t>всего  своей условностью,  она никак не связана по замыслу с тем звуком,  который обозначает</a:t>
            </a:r>
            <a:r>
              <a:rPr lang="ru-RU" b="1">
                <a:latin typeface="Calibri" pitchFamily="34" charset="0"/>
              </a:rPr>
              <a:t>. </a:t>
            </a:r>
          </a:p>
          <a:p>
            <a:endParaRPr lang="ru-RU" b="1">
              <a:latin typeface="Calibri" pitchFamily="34" charset="0"/>
            </a:endParaRPr>
          </a:p>
          <a:p>
            <a:endParaRPr lang="ru-RU" b="1">
              <a:latin typeface="Calibri" pitchFamily="34" charset="0"/>
            </a:endParaRPr>
          </a:p>
          <a:p>
            <a:endParaRPr lang="ru-RU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42875" y="4929188"/>
            <a:ext cx="8358188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  <a:cs typeface="Times New Roman" pitchFamily="18" charset="0"/>
              </a:rPr>
              <a:t>Одинаковые элементы комбинируются между собой по количеству и пространственному расположению, и образуют различные буквы, однако это приводит к наличию в русском алфавите несколько оптически сходных букв.</a:t>
            </a:r>
          </a:p>
          <a:p>
            <a:r>
              <a:rPr lang="ru-RU" sz="1600" b="1">
                <a:latin typeface="Calibri" pitchFamily="34" charset="0"/>
                <a:cs typeface="Times New Roman" pitchFamily="18" charset="0"/>
              </a:rPr>
              <a:t> Для дифференциации этих букв нужно владеть хорошими оптико-пространственными представлениями, зрительным анализом и синтезом. Часто этому мешает наличие явного или скрытого левшества у детей, что говорит о своеобразном межполушарном взаимодействии</a:t>
            </a:r>
            <a:r>
              <a:rPr lang="ru-RU" sz="1600" b="1">
                <a:solidFill>
                  <a:srgbClr val="000063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sz="1600" b="1"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413000"/>
            <a:ext cx="8143875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ru-RU" sz="1000">
                <a:solidFill>
                  <a:srgbClr val="000063"/>
                </a:solidFill>
                <a:cs typeface="Times New Roman" pitchFamily="18" charset="0"/>
              </a:rPr>
              <a:t>Для усвоения зрительного образа буквы и для дифференциации букв близких по начертанию необходим достаточный уровень развития оптико-пространственных представлений. Данную предпосылку проще своевременно выявить и устранить.</a:t>
            </a:r>
            <a:endParaRPr lang="ru-RU" sz="10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6" name="TextBox 2"/>
          <p:cNvSpPr txBox="1">
            <a:spLocks noChangeArrowheads="1"/>
          </p:cNvSpPr>
          <p:nvPr/>
        </p:nvSpPr>
        <p:spPr bwMode="auto">
          <a:xfrm>
            <a:off x="142875" y="1500188"/>
            <a:ext cx="828675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Обучение грамоте - ответственный период в жизни ребенка. И то, насколько благополучно он будет проходить, во многом зависит от нас, педагогов. </a:t>
            </a:r>
            <a:endParaRPr lang="ru-RU">
              <a:solidFill>
                <a:srgbClr val="FF0000"/>
              </a:solidFill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b="1">
                <a:solidFill>
                  <a:srgbClr val="333333"/>
                </a:solidFill>
                <a:cs typeface="Times New Roman" pitchFamily="18" charset="0"/>
              </a:rPr>
              <a:t>дети рано проявляют интерес к письменности,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b="1">
                <a:solidFill>
                  <a:srgbClr val="333333"/>
                </a:solidFill>
                <a:cs typeface="Times New Roman" pitchFamily="18" charset="0"/>
              </a:rPr>
              <a:t>их привлекают буквы;</a:t>
            </a:r>
            <a:endParaRPr lang="ru-RU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b="1">
                <a:solidFill>
                  <a:srgbClr val="333333"/>
                </a:solidFill>
                <a:cs typeface="Times New Roman" pitchFamily="18" charset="0"/>
              </a:rPr>
              <a:t>желание ребенка читать, а потом и писать, заниматься  сочинительством - две ветки одного дерева;</a:t>
            </a:r>
            <a:endParaRPr lang="ru-RU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b="1">
                <a:solidFill>
                  <a:srgbClr val="333333"/>
                </a:solidFill>
                <a:cs typeface="Times New Roman" pitchFamily="18" charset="0"/>
              </a:rPr>
              <a:t>важнейшая задача </a:t>
            </a:r>
            <a:r>
              <a:rPr lang="ru-RU" b="1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b="1">
                <a:solidFill>
                  <a:srgbClr val="333333"/>
                </a:solidFill>
                <a:cs typeface="Times New Roman" pitchFamily="18" charset="0"/>
              </a:rPr>
              <a:t> привлечь малышей.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b="1">
                <a:solidFill>
                  <a:srgbClr val="333333"/>
                </a:solidFill>
                <a:cs typeface="Times New Roman" pitchFamily="18" charset="0"/>
              </a:rPr>
              <a:t>Обучение начинается не тогда, когда пытаются заставить ребенка запомнить букву, а когда ему будет это интересно;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b="1">
                <a:solidFill>
                  <a:srgbClr val="333333"/>
                </a:solidFill>
                <a:cs typeface="Times New Roman" pitchFamily="18" charset="0"/>
              </a:rPr>
              <a:t>обучение детей должно быть интересным, захватывающим, весёлым, комфортным, доступным по возрасту, то есть игровым;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b="1">
                <a:solidFill>
                  <a:srgbClr val="333333"/>
                </a:solidFill>
                <a:cs typeface="Times New Roman" pitchFamily="18" charset="0"/>
              </a:rPr>
              <a:t>пусть ребёнок постоянно чувствует свой успех, делает какие-то маленькие "открытия" для себя;</a:t>
            </a:r>
            <a:endParaRPr lang="ru-RU"/>
          </a:p>
          <a:p>
            <a:pPr eaLnBrk="0" hangingPunct="0">
              <a:tabLst>
                <a:tab pos="457200" algn="l"/>
              </a:tabLst>
            </a:pPr>
            <a:r>
              <a:rPr lang="ru-RU" b="1">
                <a:solidFill>
                  <a:srgbClr val="333333"/>
                </a:solidFill>
                <a:cs typeface="Times New Roman" pitchFamily="18" charset="0"/>
              </a:rPr>
              <a:t>обучение и воспитание детей должно быть ориентировано на психическую защищенность ребенка, его комфорт и потребность в эмоциональном общении с педагогом</a:t>
            </a:r>
            <a:r>
              <a:rPr lang="ru-RU">
                <a:solidFill>
                  <a:srgbClr val="333333"/>
                </a:solidFill>
                <a:cs typeface="Times New Roman" pitchFamily="18" charset="0"/>
              </a:rPr>
              <a:t>.</a:t>
            </a:r>
            <a:endParaRPr lang="ru-RU"/>
          </a:p>
        </p:txBody>
      </p:sp>
      <p:sp>
        <p:nvSpPr>
          <p:cNvPr id="98307" name="TextBox 3"/>
          <p:cNvSpPr txBox="1">
            <a:spLocks noChangeArrowheads="1"/>
          </p:cNvSpPr>
          <p:nvPr/>
        </p:nvSpPr>
        <p:spPr bwMode="auto">
          <a:xfrm>
            <a:off x="8169275" y="4000500"/>
            <a:ext cx="46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4" name="Прямоугольник 5"/>
          <p:cNvSpPr>
            <a:spLocks noChangeArrowheads="1"/>
          </p:cNvSpPr>
          <p:nvPr/>
        </p:nvSpPr>
        <p:spPr bwMode="auto">
          <a:xfrm>
            <a:off x="214313" y="1643063"/>
            <a:ext cx="81438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Прежде чем начать играть с ребенком, давайте разберемся, что такое буква. </a:t>
            </a:r>
          </a:p>
          <a:p>
            <a:r>
              <a:rPr lang="ru-RU" sz="2000" b="1">
                <a:solidFill>
                  <a:srgbClr val="000000"/>
                </a:solidFill>
                <a:cs typeface="Times New Roman" pitchFamily="18" charset="0"/>
              </a:rPr>
              <a:t>Буква - это комбинация графических элементов (вертикальных, горизонтальных, диагональных линий, окружностей и полукружий); буква обозначает звук речи (то, что мы произносим).</a:t>
            </a:r>
          </a:p>
          <a:p>
            <a:endParaRPr lang="ru-RU" sz="2400"/>
          </a:p>
          <a:p>
            <a:pPr algn="ctr" eaLnBrk="0" hangingPunct="0"/>
            <a:r>
              <a:rPr lang="ru-RU" sz="2400" b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2400" b="1" u="sng">
                <a:solidFill>
                  <a:srgbClr val="FF0000"/>
                </a:solidFill>
                <a:cs typeface="Times New Roman" pitchFamily="18" charset="0"/>
              </a:rPr>
              <a:t>Отсюда и две основные задачи, которые стоят перед взрослым:</a:t>
            </a:r>
            <a:endParaRPr lang="ru-RU" sz="2400" b="1" u="sng">
              <a:solidFill>
                <a:srgbClr val="FF0000"/>
              </a:solidFill>
            </a:endParaRPr>
          </a:p>
          <a:p>
            <a:pPr eaLnBrk="0" hangingPunct="0"/>
            <a:r>
              <a:rPr lang="ru-RU" sz="2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- научить ребенка узнавать и правильно называть буквы, как комбинации разных элементов;</a:t>
            </a:r>
          </a:p>
          <a:p>
            <a:pPr eaLnBrk="0" hangingPunct="0"/>
            <a:endParaRPr lang="ru-RU" sz="2400"/>
          </a:p>
          <a:p>
            <a:pPr eaLnBrk="0" hangingPunct="0"/>
            <a:r>
              <a:rPr lang="ru-RU" sz="2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- научить ребенка соотносить эту комбинацию элементов со звуками речи.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1285875"/>
            <a:ext cx="9144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u="sng">
                <a:solidFill>
                  <a:srgbClr val="FF0000"/>
                </a:solidFill>
                <a:cs typeface="Times New Roman" pitchFamily="18" charset="0"/>
              </a:rPr>
              <a:t>К процессу письма имеет отношение весь мозг, все корковые отделы. </a:t>
            </a:r>
          </a:p>
          <a:p>
            <a:pPr eaLnBrk="0" hangingPunct="0"/>
            <a:r>
              <a:rPr lang="ru-RU" sz="13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b="1">
                <a:solidFill>
                  <a:srgbClr val="000000"/>
                </a:solidFill>
                <a:cs typeface="Times New Roman" pitchFamily="18" charset="0"/>
              </a:rPr>
              <a:t>Наибольшее участие принимают следующие участки коры головного мозга:</a:t>
            </a:r>
          </a:p>
          <a:p>
            <a:pPr eaLnBrk="0" hangingPunct="0"/>
            <a:endParaRPr lang="ru-RU" sz="900" b="1"/>
          </a:p>
          <a:p>
            <a:pPr eaLnBrk="0" hangingPunct="0"/>
            <a:r>
              <a:rPr lang="ru-RU" sz="2800" b="1">
                <a:solidFill>
                  <a:srgbClr val="FF0000"/>
                </a:solidFill>
                <a:cs typeface="Times New Roman" pitchFamily="18" charset="0"/>
              </a:rPr>
              <a:t>*Лобная доля </a:t>
            </a:r>
            <a:r>
              <a:rPr lang="ru-RU" sz="2000" b="1">
                <a:solidFill>
                  <a:srgbClr val="FF0000"/>
                </a:solidFill>
                <a:cs typeface="Times New Roman" pitchFamily="18" charset="0"/>
              </a:rPr>
              <a:t>(левое полушарие) </a:t>
            </a:r>
            <a:r>
              <a:rPr lang="ru-RU" sz="1300" b="1">
                <a:solidFill>
                  <a:srgbClr val="000000"/>
                </a:solidFill>
                <a:cs typeface="Times New Roman" pitchFamily="18" charset="0"/>
              </a:rPr>
              <a:t>отвечает за организацию произвольных движений,  за двигательную организацию речи (центр Брока), запланирование и регуляцию деятельности.</a:t>
            </a:r>
            <a:endParaRPr lang="ru-RU" sz="11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>
                <a:solidFill>
                  <a:srgbClr val="FF0000"/>
                </a:solidFill>
                <a:cs typeface="Times New Roman" pitchFamily="18" charset="0"/>
              </a:rPr>
              <a:t>*Височная доля: </a:t>
            </a:r>
            <a:r>
              <a:rPr lang="ru-RU" sz="1300" b="1">
                <a:solidFill>
                  <a:srgbClr val="000000"/>
                </a:solidFill>
                <a:cs typeface="Times New Roman" pitchFamily="18" charset="0"/>
              </a:rPr>
              <a:t>слуховой, гностический центр речи (центр Вернике). Височная доля играет важную роль в организации механизмов памяти.</a:t>
            </a:r>
          </a:p>
          <a:p>
            <a:pPr eaLnBrk="0" hangingPunct="0">
              <a:buFontTx/>
              <a:buChar char="•"/>
            </a:pPr>
            <a:endParaRPr lang="ru-RU" sz="11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>
                <a:solidFill>
                  <a:srgbClr val="FF0000"/>
                </a:solidFill>
                <a:cs typeface="Times New Roman" pitchFamily="18" charset="0"/>
              </a:rPr>
              <a:t>*Затылочная доля </a:t>
            </a:r>
            <a:r>
              <a:rPr lang="ru-RU" sz="1300" b="1">
                <a:solidFill>
                  <a:srgbClr val="000000"/>
                </a:solidFill>
                <a:cs typeface="Times New Roman" pitchFamily="18" charset="0"/>
              </a:rPr>
              <a:t>отвечает за восприятие и переработку зрительной информации, за организацию сложных процессов зрительного восприятия</a:t>
            </a:r>
          </a:p>
          <a:p>
            <a:pPr eaLnBrk="0" hangingPunct="0">
              <a:buFontTx/>
              <a:buChar char="•"/>
            </a:pPr>
            <a:endParaRPr lang="ru-RU" sz="11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>
                <a:solidFill>
                  <a:srgbClr val="FF0000"/>
                </a:solidFill>
                <a:cs typeface="Times New Roman" pitchFamily="18" charset="0"/>
              </a:rPr>
              <a:t>*Теменная доля </a:t>
            </a:r>
            <a:r>
              <a:rPr lang="ru-RU" sz="1300" b="1">
                <a:solidFill>
                  <a:srgbClr val="000000"/>
                </a:solidFill>
                <a:cs typeface="Times New Roman" pitchFamily="18" charset="0"/>
              </a:rPr>
              <a:t>отвечает за восприятие и анализ чувственных раздражителей, за пространственную ориентацию (кожно -мышечно- кинестетическое чувство)</a:t>
            </a:r>
          </a:p>
          <a:p>
            <a:pPr eaLnBrk="0" hangingPunct="0">
              <a:buFontTx/>
              <a:buChar char="•"/>
            </a:pPr>
            <a:endParaRPr lang="ru-RU" sz="900" b="1"/>
          </a:p>
          <a:p>
            <a:pPr eaLnBrk="0" hangingPunct="0"/>
            <a:r>
              <a:rPr lang="ru-RU" sz="2800" b="1">
                <a:solidFill>
                  <a:srgbClr val="FF0000"/>
                </a:solidFill>
                <a:cs typeface="Times New Roman" pitchFamily="18" charset="0"/>
              </a:rPr>
              <a:t>*В нижней теменной извилине </a:t>
            </a:r>
            <a:r>
              <a:rPr lang="ru-RU" sz="1300" b="1">
                <a:solidFill>
                  <a:srgbClr val="000000"/>
                </a:solidFill>
                <a:cs typeface="Times New Roman" pitchFamily="18" charset="0"/>
              </a:rPr>
              <a:t>расположен центр праксиса, т. е усвоенных в процессе целенаправленных упражнений и автоматизированных движений. 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50" y="1125538"/>
            <a:ext cx="8643938" cy="5851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u="sng" dirty="0">
                <a:solidFill>
                  <a:srgbClr val="FF0000"/>
                </a:solidFill>
                <a:latin typeface="+mn-lt"/>
                <a:cs typeface="+mn-cs"/>
              </a:rPr>
              <a:t>Все игры буквенного этапа можно разделить на 4 группы</a:t>
            </a:r>
            <a:r>
              <a:rPr lang="ru-RU" sz="4800" u="sng" dirty="0">
                <a:solidFill>
                  <a:srgbClr val="FF0000"/>
                </a:solidFill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5400" b="1" dirty="0">
                <a:solidFill>
                  <a:srgbClr val="00B050"/>
                </a:solidFill>
                <a:latin typeface="+mn-lt"/>
                <a:cs typeface="+mn-cs"/>
              </a:rPr>
              <a:t>«Мастерская букв»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5400" b="1" dirty="0">
                <a:solidFill>
                  <a:srgbClr val="7030A0"/>
                </a:solidFill>
                <a:latin typeface="+mn-lt"/>
                <a:cs typeface="+mn-cs"/>
              </a:rPr>
              <a:t> «Узнай букву»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«Весёлый карандаш»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2060"/>
                </a:solidFill>
                <a:latin typeface="+mn-lt"/>
                <a:cs typeface="+mn-cs"/>
              </a:rPr>
              <a:t>4. «Буквенные истории»</a:t>
            </a:r>
            <a:endParaRPr lang="ru-RU" sz="5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25" y="0"/>
            <a:ext cx="9572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0" name="TextBox 2"/>
          <p:cNvSpPr txBox="1">
            <a:spLocks noChangeArrowheads="1"/>
          </p:cNvSpPr>
          <p:nvPr/>
        </p:nvSpPr>
        <p:spPr bwMode="auto">
          <a:xfrm>
            <a:off x="-428625" y="2149475"/>
            <a:ext cx="95726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B050"/>
                </a:solidFill>
                <a:latin typeface="Calibri" pitchFamily="34" charset="0"/>
              </a:rPr>
              <a:t>Группа игр</a:t>
            </a:r>
            <a:r>
              <a:rPr lang="ru-RU" sz="2000">
                <a:solidFill>
                  <a:srgbClr val="00B050"/>
                </a:solidFill>
                <a:latin typeface="Calibri" pitchFamily="34" charset="0"/>
              </a:rPr>
              <a:t>,</a:t>
            </a:r>
            <a:r>
              <a:rPr lang="ru-RU" sz="2000" b="1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sz="2000" b="1" u="sng">
                <a:solidFill>
                  <a:srgbClr val="00B050"/>
                </a:solidFill>
                <a:latin typeface="Calibri" pitchFamily="34" charset="0"/>
              </a:rPr>
              <a:t>направленная на изготовление, конструирование буквы из различных материалов и разными способами.  Игры направлены на формирование буквенного гнозиса, творческого мышления, развитие мелкой моторики, координации движений  подготовки руки к письму</a:t>
            </a:r>
            <a:r>
              <a:rPr lang="ru-RU" sz="2000" b="1">
                <a:solidFill>
                  <a:srgbClr val="00B050"/>
                </a:solidFill>
                <a:latin typeface="Calibri" pitchFamily="34" charset="0"/>
              </a:rPr>
              <a:t>.</a:t>
            </a:r>
          </a:p>
          <a:p>
            <a:endParaRPr lang="ru-RU" sz="2000">
              <a:latin typeface="Calibri" pitchFamily="34" charset="0"/>
            </a:endParaRPr>
          </a:p>
          <a:p>
            <a:r>
              <a:rPr lang="ru-RU" sz="2000" b="1">
                <a:latin typeface="Calibri" pitchFamily="34" charset="0"/>
              </a:rPr>
              <a:t>-Пластилиновый конструктор</a:t>
            </a:r>
          </a:p>
          <a:p>
            <a:r>
              <a:rPr lang="ru-RU" sz="2000" b="1">
                <a:latin typeface="Calibri" pitchFamily="34" charset="0"/>
              </a:rPr>
              <a:t>-Вырезные буквы из картона, бумаги</a:t>
            </a:r>
          </a:p>
          <a:p>
            <a:r>
              <a:rPr lang="ru-RU" sz="2000" b="1">
                <a:latin typeface="Calibri" pitchFamily="34" charset="0"/>
              </a:rPr>
              <a:t>-Буквы из ниток, шнурков, проволоки</a:t>
            </a:r>
          </a:p>
          <a:p>
            <a:r>
              <a:rPr lang="ru-RU" sz="2000" b="1">
                <a:latin typeface="Calibri" pitchFamily="34" charset="0"/>
              </a:rPr>
              <a:t>-Буква из семечек, зёрнышек, пуговиц и. т. д.</a:t>
            </a:r>
          </a:p>
          <a:p>
            <a:r>
              <a:rPr lang="ru-RU" sz="2000" b="1">
                <a:latin typeface="Calibri" pitchFamily="34" charset="0"/>
              </a:rPr>
              <a:t>-Буквенная мозаика</a:t>
            </a:r>
          </a:p>
          <a:p>
            <a:r>
              <a:rPr lang="ru-RU" sz="2000" b="1">
                <a:latin typeface="Calibri" pitchFamily="34" charset="0"/>
              </a:rPr>
              <a:t>-Буква из спичек, палочек</a:t>
            </a:r>
          </a:p>
          <a:p>
            <a:r>
              <a:rPr lang="ru-RU" sz="2000" b="1">
                <a:latin typeface="Calibri" pitchFamily="34" charset="0"/>
              </a:rPr>
              <a:t>-Буква в игре «Мастерская букв»</a:t>
            </a:r>
          </a:p>
          <a:p>
            <a:r>
              <a:rPr lang="ru-RU" sz="2000" b="1">
                <a:latin typeface="Calibri" pitchFamily="34" charset="0"/>
              </a:rPr>
              <a:t>-Телобуква или живая буква ( можно в парах)</a:t>
            </a:r>
          </a:p>
          <a:p>
            <a:r>
              <a:rPr lang="ru-RU" sz="2000" b="1">
                <a:latin typeface="Calibri" pitchFamily="34" charset="0"/>
              </a:rPr>
              <a:t>-Пальчиковая буква</a:t>
            </a:r>
          </a:p>
          <a:p>
            <a:r>
              <a:rPr lang="ru-RU" sz="2000" b="1">
                <a:latin typeface="Calibri" pitchFamily="34" charset="0"/>
              </a:rPr>
              <a:t>-Буква из пальчиков с помощью карандаша……</a:t>
            </a:r>
          </a:p>
        </p:txBody>
      </p:sp>
      <p:sp>
        <p:nvSpPr>
          <p:cNvPr id="104451" name="TextBox 3"/>
          <p:cNvSpPr txBox="1">
            <a:spLocks noChangeArrowheads="1"/>
          </p:cNvSpPr>
          <p:nvPr/>
        </p:nvSpPr>
        <p:spPr bwMode="auto">
          <a:xfrm>
            <a:off x="1500188" y="1428750"/>
            <a:ext cx="68881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B050"/>
                </a:solidFill>
                <a:latin typeface="Calibri" pitchFamily="34" charset="0"/>
              </a:rPr>
              <a:t>1.«Мастерская     букв»</a:t>
            </a:r>
          </a:p>
        </p:txBody>
      </p:sp>
      <p:pic>
        <p:nvPicPr>
          <p:cNvPr id="104452" name="Рисунок 4" descr="обучение чтению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3929063"/>
            <a:ext cx="33575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2" descr="C:\Users\User\Downloads\i (9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214313"/>
            <a:ext cx="25003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8" name="Picture 3" descr="C:\Users\User\Downloads\i (9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500188"/>
            <a:ext cx="2571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4" descr="C:\Users\User\Downloads\i (98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1428750"/>
            <a:ext cx="26431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5" descr="C:\Users\User\Downloads\i (100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63" y="2286000"/>
            <a:ext cx="2571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6" descr="C:\Users\User\Downloads\i (97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3" y="4500563"/>
            <a:ext cx="29289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" name="Рисунок 6" descr="игры с буквам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25" y="4429125"/>
            <a:ext cx="29289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2" descr="C:\Users\User\Downloads\images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85750"/>
            <a:ext cx="3429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6" name="Рисунок 2" descr="учим букв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3571875"/>
            <a:ext cx="321468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2" descr="C:\Users\User\Downloads\0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285750"/>
            <a:ext cx="321468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8" name="Picture 3" descr="C:\Users\User\Downloads\0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3" y="3500438"/>
            <a:ext cx="34290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2" descr="C:\Users\User\Downloads\i (6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214813"/>
            <a:ext cx="307181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4" name="Picture 4" descr="C:\Users\User\Downloads\i (7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4286250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5" descr="C:\Users\User\Downloads\ъ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0" y="214313"/>
            <a:ext cx="32861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2" descr="C:\Users\User\Downloads\i (3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2357438"/>
            <a:ext cx="2714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" descr="C:\Users\User\Downloads\i (9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5000625"/>
            <a:ext cx="19288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0" name="Picture 3" descr="C:\Users\User\Downloads\i (9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313"/>
            <a:ext cx="19288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4" descr="C:\Users\User\Downloads\i (9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0" y="2428875"/>
            <a:ext cx="17145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5" descr="C:\Users\User\Downloads\i (9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813" y="1285875"/>
            <a:ext cx="19288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7" descr="http://im5-tub-ru.yandex.net/i?id=182018192-71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38" y="3357563"/>
            <a:ext cx="18573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extBox 3"/>
          <p:cNvSpPr txBox="1">
            <a:spLocks noChangeArrowheads="1"/>
          </p:cNvSpPr>
          <p:nvPr/>
        </p:nvSpPr>
        <p:spPr bwMode="auto">
          <a:xfrm>
            <a:off x="2286000" y="0"/>
            <a:ext cx="4857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990099"/>
                </a:solidFill>
                <a:latin typeface="Calibri" pitchFamily="34" charset="0"/>
              </a:rPr>
              <a:t>Дидактическая игра «Мастерская букв»</a:t>
            </a:r>
          </a:p>
        </p:txBody>
      </p:sp>
      <p:pic>
        <p:nvPicPr>
          <p:cNvPr id="116738" name="Рисунок 4" descr="DSC0043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857250"/>
            <a:ext cx="607218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Рисунок 5" descr="DSC0043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3786188"/>
            <a:ext cx="664368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2" descr="C:\Users\User\Downloads\sp_9-300x1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3286125"/>
            <a:ext cx="45005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4" name="Рисунок 2" descr="http://festival.1september.ru/articles/637610/img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785813"/>
            <a:ext cx="4429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2" descr="C:\Users\User\Downloads\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571500"/>
            <a:ext cx="850106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Рисунок 4" descr="учимся чита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3643313"/>
            <a:ext cx="67865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8" name="Прямоугольник 5"/>
          <p:cNvSpPr>
            <a:spLocks noChangeArrowheads="1"/>
          </p:cNvSpPr>
          <p:nvPr/>
        </p:nvSpPr>
        <p:spPr bwMode="auto">
          <a:xfrm>
            <a:off x="1000125" y="285750"/>
            <a:ext cx="7358063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FF"/>
                </a:solidFill>
                <a:latin typeface="Calibri" pitchFamily="34" charset="0"/>
              </a:rPr>
              <a:t>      Буквенный конструктор</a:t>
            </a:r>
            <a:r>
              <a:rPr lang="ru-RU" sz="1200">
                <a:latin typeface="Calibri" pitchFamily="34" charset="0"/>
              </a:rPr>
              <a:t/>
            </a:r>
            <a:br>
              <a:rPr lang="ru-RU" sz="1200">
                <a:latin typeface="Calibri" pitchFamily="34" charset="0"/>
              </a:rPr>
            </a:br>
            <a:r>
              <a:rPr lang="ru-RU" sz="1200">
                <a:latin typeface="Calibri" pitchFamily="34" charset="0"/>
              </a:rPr>
              <a:t/>
            </a:r>
            <a:br>
              <a:rPr lang="ru-RU" sz="1200">
                <a:latin typeface="Calibri" pitchFamily="34" charset="0"/>
              </a:rPr>
            </a:br>
            <a:r>
              <a:rPr lang="ru-RU" sz="1200" i="1">
                <a:latin typeface="Calibri" pitchFamily="34" charset="0"/>
              </a:rPr>
              <a:t>Цель:</a:t>
            </a:r>
            <a:r>
              <a:rPr lang="ru-RU" sz="1200">
                <a:latin typeface="Calibri" pitchFamily="34" charset="0"/>
              </a:rPr>
              <a:t> запоминать буквы, учиться выкладывать буквы из отдельных деталей.</a:t>
            </a:r>
            <a:br>
              <a:rPr lang="ru-RU" sz="1200">
                <a:latin typeface="Calibri" pitchFamily="34" charset="0"/>
              </a:rPr>
            </a:br>
            <a:r>
              <a:rPr lang="ru-RU" sz="1200">
                <a:latin typeface="Calibri" pitchFamily="34" charset="0"/>
              </a:rPr>
              <a:t/>
            </a:r>
            <a:br>
              <a:rPr lang="ru-RU" sz="1200">
                <a:latin typeface="Calibri" pitchFamily="34" charset="0"/>
              </a:rPr>
            </a:br>
            <a:r>
              <a:rPr lang="ru-RU" sz="1200" i="1">
                <a:latin typeface="Calibri" pitchFamily="34" charset="0"/>
              </a:rPr>
              <a:t>Возраст:</a:t>
            </a:r>
            <a:r>
              <a:rPr lang="ru-RU" sz="1200">
                <a:latin typeface="Calibri" pitchFamily="34" charset="0"/>
              </a:rPr>
              <a:t> с 5 лет.</a:t>
            </a:r>
            <a:br>
              <a:rPr lang="ru-RU" sz="1200">
                <a:latin typeface="Calibri" pitchFamily="34" charset="0"/>
              </a:rPr>
            </a:br>
            <a:r>
              <a:rPr lang="ru-RU" sz="1200">
                <a:latin typeface="Calibri" pitchFamily="34" charset="0"/>
              </a:rPr>
              <a:t/>
            </a:r>
            <a:br>
              <a:rPr lang="ru-RU" sz="1200">
                <a:latin typeface="Calibri" pitchFamily="34" charset="0"/>
              </a:rPr>
            </a:br>
            <a:r>
              <a:rPr lang="ru-RU" sz="1200" i="1">
                <a:latin typeface="Calibri" pitchFamily="34" charset="0"/>
              </a:rPr>
              <a:t>Что вам понадобится: </a:t>
            </a:r>
            <a:r>
              <a:rPr lang="ru-RU" sz="1200">
                <a:latin typeface="Calibri" pitchFamily="34" charset="0"/>
              </a:rPr>
              <a:t>набор цветного картона, простой карандаш, линейка, циркуль, ножницы.</a:t>
            </a:r>
            <a:br>
              <a:rPr lang="ru-RU" sz="1200">
                <a:latin typeface="Calibri" pitchFamily="34" charset="0"/>
              </a:rPr>
            </a:br>
            <a:r>
              <a:rPr lang="ru-RU" sz="1200">
                <a:latin typeface="Calibri" pitchFamily="34" charset="0"/>
              </a:rPr>
              <a:t/>
            </a:r>
            <a:br>
              <a:rPr lang="ru-RU" sz="1200">
                <a:latin typeface="Calibri" pitchFamily="34" charset="0"/>
              </a:rPr>
            </a:br>
            <a:r>
              <a:rPr lang="ru-RU" sz="1200" i="1">
                <a:latin typeface="Calibri" pitchFamily="34" charset="0"/>
              </a:rPr>
              <a:t>Как играть?</a:t>
            </a:r>
            <a:r>
              <a:rPr lang="ru-RU" sz="1200">
                <a:latin typeface="Calibri" pitchFamily="34" charset="0"/>
              </a:rPr>
              <a:t/>
            </a:r>
            <a:br>
              <a:rPr lang="ru-RU" sz="1200">
                <a:latin typeface="Calibri" pitchFamily="34" charset="0"/>
              </a:rPr>
            </a:br>
            <a:r>
              <a:rPr lang="ru-RU" sz="1200">
                <a:latin typeface="Calibri" pitchFamily="34" charset="0"/>
              </a:rPr>
              <a:t/>
            </a:r>
            <a:br>
              <a:rPr lang="ru-RU" sz="1200">
                <a:latin typeface="Calibri" pitchFamily="34" charset="0"/>
              </a:rPr>
            </a:br>
            <a:r>
              <a:rPr lang="ru-RU" sz="1200">
                <a:latin typeface="Calibri" pitchFamily="34" charset="0"/>
              </a:rPr>
              <a:t>Перед началом игры изготовьте детали конструктора. Вырежьте из картона по 8 полосок длиной 12, 6, 3 и 1,5 см. Ширина всех полосок - 1,5 см. С помощью циркуля нарисуйте на картоне круг диаметром 6 см, внутри него начертите круг диаметром 4,5 см. Вырежьте получившееся кольцо и разрежьте его на два полукольца. Таких полуколец понадобится 6 штук. Разрежьте еще одно кольцо заданного размера на 4 одинаковых сектора (по четверти кольца).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-650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285750" y="1989138"/>
            <a:ext cx="846296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На ранних этапах овладения письмом каждая отдельная операция является изолированным, осознанным действием.</a:t>
            </a:r>
          </a:p>
          <a:p>
            <a:r>
              <a:rPr lang="ru-RU" sz="2400" u="sng">
                <a:latin typeface="Calibri" pitchFamily="34" charset="0"/>
              </a:rPr>
              <a:t> Написание слова распадается для ребенка на </a:t>
            </a:r>
            <a:r>
              <a:rPr lang="ru-RU" sz="2400" i="1" u="sng">
                <a:latin typeface="Calibri" pitchFamily="34" charset="0"/>
              </a:rPr>
              <a:t>ряд задач:</a:t>
            </a:r>
            <a:r>
              <a:rPr lang="ru-RU" sz="2400" i="1">
                <a:latin typeface="Calibri" pitchFamily="34" charset="0"/>
              </a:rPr>
              <a:t> </a:t>
            </a:r>
          </a:p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1) выделить звук,</a:t>
            </a:r>
          </a:p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2) обозначить его соответствующей буквой,</a:t>
            </a:r>
          </a:p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3) запомнить ее,</a:t>
            </a:r>
          </a:p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4) начертить,</a:t>
            </a:r>
          </a:p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5) проверить правильность.</a:t>
            </a:r>
            <a:endParaRPr lang="ru-RU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По мере развития письма психологическая и психофизиологическая структура навыка меняется, отдельные операции выпадают из-под контроля сознания, автоматизируются, объединяются и превращаются в сложную деятельность — письмо.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395288" y="1285875"/>
            <a:ext cx="8497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u="sng">
                <a:solidFill>
                  <a:srgbClr val="FF0000"/>
                </a:solidFill>
                <a:latin typeface="Calibri" pitchFamily="34" charset="0"/>
              </a:rPr>
              <a:t>Этапы овладения</a:t>
            </a:r>
            <a:r>
              <a:rPr lang="ru-RU" sz="4400" b="1" u="sng">
                <a:solidFill>
                  <a:srgbClr val="FF0000"/>
                </a:solidFill>
              </a:rPr>
              <a:t> </a:t>
            </a:r>
            <a:r>
              <a:rPr lang="ru-RU" sz="4400" b="1" u="sng">
                <a:solidFill>
                  <a:srgbClr val="FF0000"/>
                </a:solidFill>
                <a:latin typeface="Calibri" pitchFamily="34" charset="0"/>
              </a:rPr>
              <a:t>письмом: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4" name="TextBox 2"/>
          <p:cNvSpPr txBox="1">
            <a:spLocks noChangeArrowheads="1"/>
          </p:cNvSpPr>
          <p:nvPr/>
        </p:nvSpPr>
        <p:spPr bwMode="auto">
          <a:xfrm>
            <a:off x="142875" y="1285875"/>
            <a:ext cx="8429625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r>
              <a:rPr lang="ru-RU">
                <a:solidFill>
                  <a:srgbClr val="7030A0"/>
                </a:solidFill>
                <a:latin typeface="Calibri" pitchFamily="34" charset="0"/>
              </a:rPr>
              <a:t>Следующая группа игр, направленная на </a:t>
            </a:r>
            <a:r>
              <a:rPr lang="ru-RU" b="1" u="sng">
                <a:solidFill>
                  <a:srgbClr val="7030A0"/>
                </a:solidFill>
                <a:latin typeface="Calibri" pitchFamily="34" charset="0"/>
              </a:rPr>
              <a:t>формирования буквенного гнозиса в усложнённых условиях, развитие тактильного мышления, речевые средства, отражающие зрительно-пространственные отношения, зрительное восприятие, объём зрительной памяти, слуховое внимание.</a:t>
            </a:r>
          </a:p>
          <a:p>
            <a:endParaRPr lang="ru-RU" b="1" u="sng">
              <a:latin typeface="Calibri" pitchFamily="34" charset="0"/>
            </a:endParaRPr>
          </a:p>
          <a:p>
            <a:r>
              <a:rPr lang="ru-RU" sz="2000" b="1">
                <a:latin typeface="Calibri" pitchFamily="34" charset="0"/>
              </a:rPr>
              <a:t>Шрифты(печатные, строчные, стилизованные)</a:t>
            </a:r>
          </a:p>
          <a:p>
            <a:r>
              <a:rPr lang="ru-RU" sz="2000" b="1">
                <a:latin typeface="Calibri" pitchFamily="34" charset="0"/>
              </a:rPr>
              <a:t>Заштрихованные буквы</a:t>
            </a:r>
          </a:p>
          <a:p>
            <a:r>
              <a:rPr lang="ru-RU" sz="2000" b="1">
                <a:latin typeface="Calibri" pitchFamily="34" charset="0"/>
              </a:rPr>
              <a:t>-Наложенные буквы</a:t>
            </a:r>
          </a:p>
          <a:p>
            <a:r>
              <a:rPr lang="ru-RU" sz="2000" b="1">
                <a:latin typeface="Calibri" pitchFamily="34" charset="0"/>
              </a:rPr>
              <a:t>-Буквы половинки</a:t>
            </a:r>
          </a:p>
          <a:p>
            <a:r>
              <a:rPr lang="ru-RU" sz="2000" b="1">
                <a:latin typeface="Calibri" pitchFamily="34" charset="0"/>
              </a:rPr>
              <a:t>-Буквы –акробаты</a:t>
            </a:r>
          </a:p>
          <a:p>
            <a:r>
              <a:rPr lang="ru-RU" sz="2000" b="1">
                <a:latin typeface="Calibri" pitchFamily="34" charset="0"/>
              </a:rPr>
              <a:t>-Буквы в окошках</a:t>
            </a:r>
          </a:p>
          <a:p>
            <a:r>
              <a:rPr lang="ru-RU" sz="2000" b="1">
                <a:latin typeface="Calibri" pitchFamily="34" charset="0"/>
              </a:rPr>
              <a:t>-Буквы на спине, буквы на ладошке</a:t>
            </a:r>
          </a:p>
          <a:p>
            <a:r>
              <a:rPr lang="ru-RU" sz="2000" b="1">
                <a:latin typeface="Calibri" pitchFamily="34" charset="0"/>
              </a:rPr>
              <a:t>-Буквы сломались</a:t>
            </a:r>
          </a:p>
          <a:p>
            <a:r>
              <a:rPr lang="ru-RU" sz="2000" b="1">
                <a:latin typeface="Calibri" pitchFamily="34" charset="0"/>
              </a:rPr>
              <a:t>-Узнай букву по описанию</a:t>
            </a:r>
          </a:p>
          <a:p>
            <a:r>
              <a:rPr lang="ru-RU" sz="2000" b="1">
                <a:latin typeface="Calibri" pitchFamily="34" charset="0"/>
              </a:rPr>
              <a:t>-Внимательные пальчики (узнай букву из спичек с закрытыми глазами)</a:t>
            </a:r>
          </a:p>
          <a:p>
            <a:r>
              <a:rPr lang="ru-RU" sz="2000" b="1">
                <a:latin typeface="Calibri" pitchFamily="34" charset="0"/>
              </a:rPr>
              <a:t>-Буква в воздухе</a:t>
            </a:r>
          </a:p>
        </p:txBody>
      </p:sp>
      <p:sp>
        <p:nvSpPr>
          <p:cNvPr id="131075" name="Прямоугольник 3"/>
          <p:cNvSpPr>
            <a:spLocks noChangeArrowheads="1"/>
          </p:cNvSpPr>
          <p:nvPr/>
        </p:nvSpPr>
        <p:spPr bwMode="auto">
          <a:xfrm>
            <a:off x="2000250" y="1428750"/>
            <a:ext cx="5715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7030A0"/>
                </a:solidFill>
                <a:latin typeface="Calibri" pitchFamily="34" charset="0"/>
              </a:rPr>
              <a:t>    2.</a:t>
            </a:r>
            <a:r>
              <a:rPr lang="ru-RU" sz="4400" b="1" u="sng">
                <a:solidFill>
                  <a:srgbClr val="7030A0"/>
                </a:solidFill>
                <a:latin typeface="Calibri" pitchFamily="34" charset="0"/>
              </a:rPr>
              <a:t> Узнай букву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2" descr="C:\Users\User\Downloads\114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785813"/>
            <a:ext cx="6858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2" name="TextBox 3"/>
          <p:cNvSpPr txBox="1">
            <a:spLocks noChangeArrowheads="1"/>
          </p:cNvSpPr>
          <p:nvPr/>
        </p:nvSpPr>
        <p:spPr bwMode="auto">
          <a:xfrm>
            <a:off x="1928813" y="214313"/>
            <a:ext cx="4786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Буква Р в разных шрифтах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2" descr="C:\Users\User\Downloads\конфетка узнаю буквы 1 028.1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642938"/>
            <a:ext cx="807243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57375" y="142875"/>
            <a:ext cx="47863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Найди букву О в картинках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Picture 2" descr="C:\Users\User\Downloads\букв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071563"/>
            <a:ext cx="7358062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TextBox 2"/>
          <p:cNvSpPr txBox="1">
            <a:spLocks noChangeArrowheads="1"/>
          </p:cNvSpPr>
          <p:nvPr/>
        </p:nvSpPr>
        <p:spPr bwMode="auto">
          <a:xfrm>
            <a:off x="857250" y="285750"/>
            <a:ext cx="7786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990099"/>
                </a:solidFill>
                <a:latin typeface="Calibri" pitchFamily="34" charset="0"/>
              </a:rPr>
              <a:t>   Узнай перечёркнутые буквы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Picture 2" descr="C:\Users\User\Downloads\05681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42938"/>
            <a:ext cx="8501063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4375" y="357188"/>
            <a:ext cx="74295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 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Узнай , какие буквы склеились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extBox 2"/>
          <p:cNvSpPr txBox="1">
            <a:spLocks noChangeArrowheads="1"/>
          </p:cNvSpPr>
          <p:nvPr/>
        </p:nvSpPr>
        <p:spPr bwMode="auto">
          <a:xfrm>
            <a:off x="1116013" y="428625"/>
            <a:ext cx="72723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«Буквенный мешочек»</a:t>
            </a:r>
          </a:p>
          <a:p>
            <a:endParaRPr lang="ru-RU" sz="40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41314" name="TextBox 4"/>
          <p:cNvSpPr txBox="1">
            <a:spLocks noChangeArrowheads="1"/>
          </p:cNvSpPr>
          <p:nvPr/>
        </p:nvSpPr>
        <p:spPr bwMode="auto">
          <a:xfrm>
            <a:off x="642938" y="1500188"/>
            <a:ext cx="7715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                   Цель: тактильное узнавание буквы </a:t>
            </a:r>
          </a:p>
        </p:txBody>
      </p:sp>
      <p:pic>
        <p:nvPicPr>
          <p:cNvPr id="141315" name="Picture 1" descr="C:\Users\User\Downloads\image_27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357563"/>
            <a:ext cx="30718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6" name="Picture 2" descr="C:\Users\User\Downloads\20389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3429000"/>
            <a:ext cx="35004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7" name="Picture 3" descr="C:\Users\User\Downloads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2000250"/>
            <a:ext cx="1962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Рисунок 1" descr="обучение чтени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000250"/>
            <a:ext cx="4429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58" name="Рисунок 2" descr="обучение чтению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643063"/>
            <a:ext cx="3571875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9" name="TextBox 3"/>
          <p:cNvSpPr txBox="1">
            <a:spLocks noChangeArrowheads="1"/>
          </p:cNvSpPr>
          <p:nvPr/>
        </p:nvSpPr>
        <p:spPr bwMode="auto">
          <a:xfrm>
            <a:off x="1071563" y="714375"/>
            <a:ext cx="5214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C0066"/>
                </a:solidFill>
                <a:latin typeface="Calibri" pitchFamily="34" charset="0"/>
              </a:rPr>
              <a:t>           Буквы в окошках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Рисунок 1" descr="игры с букв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000125"/>
            <a:ext cx="7500937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6" name="TextBox 2"/>
          <p:cNvSpPr txBox="1">
            <a:spLocks noChangeArrowheads="1"/>
          </p:cNvSpPr>
          <p:nvPr/>
        </p:nvSpPr>
        <p:spPr bwMode="auto">
          <a:xfrm>
            <a:off x="1571625" y="357188"/>
            <a:ext cx="5929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7030A0"/>
                </a:solidFill>
                <a:latin typeface="Calibri" pitchFamily="34" charset="0"/>
              </a:rPr>
              <a:t>        Буквы на спине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1"/>
          <p:cNvSpPr>
            <a:spLocks noChangeArrowheads="1"/>
          </p:cNvSpPr>
          <p:nvPr/>
        </p:nvSpPr>
        <p:spPr bwMode="auto">
          <a:xfrm>
            <a:off x="0" y="500063"/>
            <a:ext cx="4884738" cy="2308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just"/>
            <a:r>
              <a:rPr lang="ru-RU" sz="15000" u="sng">
                <a:solidFill>
                  <a:srgbClr val="000000"/>
                </a:solidFill>
                <a:latin typeface="Verdana" pitchFamily="34" charset="0"/>
              </a:rPr>
              <a:t> </a:t>
            </a:r>
            <a:r>
              <a:rPr lang="ru-RU" sz="900" u="sng">
                <a:solidFill>
                  <a:srgbClr val="000000"/>
                </a:solidFill>
                <a:latin typeface="Verdana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51554" name="Picture 2" descr="Какие буквы ты видишь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625" y="0"/>
            <a:ext cx="8143875" cy="1262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                      Коврики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                  Какие буквы ты видишь?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Рисунок 1" descr="обучение чтени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5125" y="2795588"/>
            <a:ext cx="3333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38" y="928688"/>
            <a:ext cx="6715125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          Жук-буквоед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              Узнай «съеденные» буквы   </a:t>
            </a:r>
            <a:endParaRPr lang="ru-RU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313" y="2071688"/>
            <a:ext cx="8215312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ru-RU" b="1">
                <a:latin typeface="Calibri" pitchFamily="34" charset="0"/>
                <a:cs typeface="Times New Roman" pitchFamily="18" charset="0"/>
              </a:rPr>
              <a:t>*</a:t>
            </a:r>
            <a:r>
              <a:rPr lang="ru-RU" sz="2400" b="1">
                <a:latin typeface="Calibri" pitchFamily="34" charset="0"/>
                <a:cs typeface="Times New Roman" pitchFamily="18" charset="0"/>
              </a:rPr>
              <a:t>Нарушение встречается как у детей, так и у взрослых.</a:t>
            </a:r>
          </a:p>
          <a:p>
            <a:pPr eaLnBrk="0" hangingPunct="0"/>
            <a:endParaRPr lang="ru-RU" sz="2400" b="1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b="1">
                <a:latin typeface="Calibri" pitchFamily="34" charset="0"/>
                <a:cs typeface="Times New Roman" pitchFamily="18" charset="0"/>
              </a:rPr>
              <a:t> *Симптомы: специфические и повторяющиеся ошибки на письме,     не связанные с незнанием грамматических правил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3857625"/>
            <a:ext cx="8501063" cy="24003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*Нарушения письма могут возникать у детей:</a:t>
            </a:r>
          </a:p>
          <a:p>
            <a:r>
              <a:rPr lang="ru-RU" sz="2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с нормальным интеллектом, </a:t>
            </a:r>
          </a:p>
          <a:p>
            <a:r>
              <a:rPr lang="ru-RU" sz="2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-сохранной устной речью, </a:t>
            </a:r>
          </a:p>
          <a:p>
            <a:r>
              <a:rPr lang="ru-RU" sz="2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-полноценным зрением и слухом</a:t>
            </a:r>
            <a:r>
              <a:rPr lang="ru-RU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</a:t>
            </a:r>
          </a:p>
          <a:p>
            <a:endParaRPr lang="ru-RU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b="1">
              <a:latin typeface="Calibri" pitchFamily="34" charset="0"/>
            </a:endParaRPr>
          </a:p>
        </p:txBody>
      </p:sp>
      <p:sp>
        <p:nvSpPr>
          <p:cNvPr id="24580" name="Прямоугольник 7"/>
          <p:cNvSpPr>
            <a:spLocks noChangeArrowheads="1"/>
          </p:cNvSpPr>
          <p:nvPr/>
        </p:nvSpPr>
        <p:spPr bwMode="auto">
          <a:xfrm>
            <a:off x="8286750" y="4000500"/>
            <a:ext cx="71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24581" name="Прямоугольник 8"/>
          <p:cNvSpPr>
            <a:spLocks noChangeArrowheads="1"/>
          </p:cNvSpPr>
          <p:nvPr/>
        </p:nvSpPr>
        <p:spPr bwMode="auto">
          <a:xfrm>
            <a:off x="285750" y="5429250"/>
            <a:ext cx="8001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*</a:t>
            </a:r>
            <a:r>
              <a:rPr lang="ru-RU" sz="2400" b="1">
                <a:latin typeface="Calibri" pitchFamily="34" charset="0"/>
              </a:rPr>
              <a:t>Самые первые проявления данной патологии наблюдаются уже задолго до начала школьного обучения – в детском саду.</a:t>
            </a:r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2571750" y="19288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428625" y="1357313"/>
            <a:ext cx="7500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             </a:t>
            </a:r>
            <a:r>
              <a:rPr lang="ru-RU" sz="4000" b="1" u="sng">
                <a:solidFill>
                  <a:srgbClr val="FF0000"/>
                </a:solidFill>
                <a:latin typeface="Calibri" pitchFamily="34" charset="0"/>
              </a:rPr>
              <a:t>Немного о дисграфии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313" y="2214563"/>
            <a:ext cx="7358062" cy="4543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>
                <a:solidFill>
                  <a:srgbClr val="E46C0A"/>
                </a:solidFill>
                <a:latin typeface="Calibri" pitchFamily="34" charset="0"/>
              </a:rPr>
              <a:t>Третья группа игр, </a:t>
            </a:r>
            <a:r>
              <a:rPr lang="ru-RU" b="1" u="sng">
                <a:solidFill>
                  <a:srgbClr val="E46C0A"/>
                </a:solidFill>
                <a:latin typeface="Calibri" pitchFamily="34" charset="0"/>
              </a:rPr>
              <a:t>направленная на формирование зрительно-моторных координаций, буквенного гнозиса, подготовка руки к письму, развитие зрительно-пространственной ориентировки на листе бумаги.</a:t>
            </a:r>
            <a:endParaRPr lang="ru-RU">
              <a:solidFill>
                <a:srgbClr val="E46C0A"/>
              </a:solidFill>
              <a:latin typeface="Calibri" pitchFamily="34" charset="0"/>
            </a:endParaRPr>
          </a:p>
          <a:p>
            <a:r>
              <a:rPr lang="ru-RU" sz="2000" b="1">
                <a:latin typeface="Calibri" pitchFamily="34" charset="0"/>
              </a:rPr>
              <a:t>Напиши по образцу</a:t>
            </a:r>
          </a:p>
          <a:p>
            <a:r>
              <a:rPr lang="ru-RU" sz="2000" b="1">
                <a:latin typeface="Calibri" pitchFamily="34" charset="0"/>
              </a:rPr>
              <a:t>Обведи по точкам</a:t>
            </a:r>
          </a:p>
          <a:p>
            <a:r>
              <a:rPr lang="ru-RU" sz="2000" b="1">
                <a:latin typeface="Calibri" pitchFamily="34" charset="0"/>
              </a:rPr>
              <a:t>Заштрихуй букву </a:t>
            </a:r>
            <a:r>
              <a:rPr lang="ru-RU" sz="2000">
                <a:latin typeface="Calibri" pitchFamily="34" charset="0"/>
              </a:rPr>
              <a:t>( разными способами)</a:t>
            </a:r>
          </a:p>
          <a:p>
            <a:r>
              <a:rPr lang="ru-RU" sz="2000" b="1">
                <a:latin typeface="Calibri" pitchFamily="34" charset="0"/>
              </a:rPr>
              <a:t>Найди букву и зачеркни</a:t>
            </a:r>
          </a:p>
          <a:p>
            <a:r>
              <a:rPr lang="ru-RU" sz="2000" b="1">
                <a:latin typeface="Calibri" pitchFamily="34" charset="0"/>
              </a:rPr>
              <a:t>Раскрась букву</a:t>
            </a:r>
          </a:p>
          <a:p>
            <a:r>
              <a:rPr lang="ru-RU" sz="2000" b="1">
                <a:latin typeface="Calibri" pitchFamily="34" charset="0"/>
              </a:rPr>
              <a:t>Разрисуй букву- «подари  плат</a:t>
            </a:r>
            <a:r>
              <a:rPr lang="ru-RU" sz="2000" b="1"/>
              <a:t>ьи</a:t>
            </a:r>
            <a:r>
              <a:rPr lang="ru-RU" sz="2000" b="1">
                <a:latin typeface="Calibri" pitchFamily="34" charset="0"/>
              </a:rPr>
              <a:t>шко»</a:t>
            </a:r>
          </a:p>
          <a:p>
            <a:r>
              <a:rPr lang="ru-RU" sz="2000" b="1">
                <a:latin typeface="Calibri" pitchFamily="34" charset="0"/>
              </a:rPr>
              <a:t>Графический буквенный диктант</a:t>
            </a:r>
          </a:p>
          <a:p>
            <a:r>
              <a:rPr lang="ru-RU" sz="2000" b="1">
                <a:latin typeface="Calibri" pitchFamily="34" charset="0"/>
              </a:rPr>
              <a:t>«Почини букву»</a:t>
            </a:r>
            <a:r>
              <a:rPr lang="ru-RU" sz="2000">
                <a:latin typeface="Calibri" pitchFamily="34" charset="0"/>
              </a:rPr>
              <a:t> (допиши)</a:t>
            </a:r>
          </a:p>
          <a:p>
            <a:r>
              <a:rPr lang="ru-RU" sz="2000" b="1">
                <a:latin typeface="Calibri" pitchFamily="34" charset="0"/>
              </a:rPr>
              <a:t>Напиши букву с закрытыми глазами</a:t>
            </a:r>
          </a:p>
          <a:p>
            <a:r>
              <a:rPr lang="ru-RU" sz="2000" b="1">
                <a:latin typeface="Calibri" pitchFamily="34" charset="0"/>
              </a:rPr>
              <a:t>Напиши букву двумя руками одновременно.</a:t>
            </a:r>
          </a:p>
          <a:p>
            <a:r>
              <a:rPr lang="ru-RU" sz="2000" b="1">
                <a:latin typeface="Calibri" pitchFamily="34" charset="0"/>
              </a:rPr>
              <a:t> Нарисуй забавную букву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43063" y="1500188"/>
            <a:ext cx="62150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3.  «Весёлый карандаш»</a:t>
            </a:r>
          </a:p>
        </p:txBody>
      </p:sp>
      <p:pic>
        <p:nvPicPr>
          <p:cNvPr id="155652" name="Picture 1" descr="C:\Users\User\Downloads\i (3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13" y="1714500"/>
            <a:ext cx="1123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2" descr="C:\Users\User\Downloads\кк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2000250"/>
            <a:ext cx="68580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500" y="642938"/>
            <a:ext cx="814387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Напиши букву двумя карандашами одновременно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Прямоугольник 1"/>
          <p:cNvSpPr>
            <a:spLocks noChangeArrowheads="1"/>
          </p:cNvSpPr>
          <p:nvPr/>
        </p:nvSpPr>
        <p:spPr bwMode="auto">
          <a:xfrm>
            <a:off x="428625" y="0"/>
            <a:ext cx="828675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              Найди и подчеркни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 sz="1400">
                <a:latin typeface="Calibri" pitchFamily="34" charset="0"/>
              </a:rPr>
              <a:t>Для этой игры потребуется любой текст с крупным шрифтом (старая детская книжка, возможно букварь или азбука, рекламка из почтового ящика). Предложите ребенку, внимательно просматривая текст, находить и подчеркивать букву, которую с ним заучиваете. Не забывайте называть или спрашивать, какую букву ребенок ищет. В другой раз букву можно зачеркивать, обводить в кружочек, ставить под/над ней точку...</a:t>
            </a:r>
            <a:br>
              <a:rPr lang="ru-RU" sz="1400">
                <a:latin typeface="Calibri" pitchFamily="34" charset="0"/>
              </a:rPr>
            </a:br>
            <a:r>
              <a:rPr lang="ru-RU" sz="1400">
                <a:latin typeface="Calibri" pitchFamily="34" charset="0"/>
              </a:rPr>
              <a:t/>
            </a:r>
            <a:br>
              <a:rPr lang="ru-RU" sz="1400">
                <a:latin typeface="Calibri" pitchFamily="34" charset="0"/>
              </a:rPr>
            </a:br>
            <a:r>
              <a:rPr lang="ru-RU" sz="1400">
                <a:latin typeface="Calibri" pitchFamily="34" charset="0"/>
              </a:rPr>
              <a:t>При успешном выполнении подобных заданий можно предложить одновременно искать две буквы и их подчеркивать, а наиболее сложный вариант упражнения - находить две буквы одновременно, но отмечать их разными знаками (например, Н - зачеркнуть, И - обвести в кружочек).</a:t>
            </a:r>
            <a:br>
              <a:rPr lang="ru-RU" sz="1400">
                <a:latin typeface="Calibri" pitchFamily="34" charset="0"/>
              </a:rPr>
            </a:br>
            <a:r>
              <a:rPr lang="ru-RU" sz="1400">
                <a:latin typeface="Calibri" pitchFamily="34" charset="0"/>
              </a:rPr>
              <a:t/>
            </a:r>
            <a:br>
              <a:rPr lang="ru-RU" sz="1400">
                <a:latin typeface="Calibri" pitchFamily="34" charset="0"/>
              </a:rPr>
            </a:br>
            <a:r>
              <a:rPr lang="ru-RU" sz="1400">
                <a:latin typeface="Calibri" pitchFamily="34" charset="0"/>
              </a:rPr>
              <a:t>Задание полезно на всех этапах обучения чтению (даже для читающих детей), так как еще и тренирует внимательность.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161794" name="Рисунок 2" descr="найд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3929063"/>
            <a:ext cx="51435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1" name="Picture 2" descr="C:\Users\User\Downloads\img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000125"/>
            <a:ext cx="42148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2" name="Picture 3" descr="C:\Users\User\Downloads\i (6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357563"/>
            <a:ext cx="450056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3" name="TextBox 3"/>
          <p:cNvSpPr txBox="1">
            <a:spLocks noChangeArrowheads="1"/>
          </p:cNvSpPr>
          <p:nvPr/>
        </p:nvSpPr>
        <p:spPr bwMode="auto">
          <a:xfrm>
            <a:off x="642938" y="357188"/>
            <a:ext cx="471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Обведи по точкам букву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9188" y="2286000"/>
            <a:ext cx="40005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Найди букву и раскрась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89" name="Picture 3" descr="C:\Users\User\Downloads\105_a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285875"/>
            <a:ext cx="4024312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0" name="Picture 6" descr="C:\Users\User\Downloads\img9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2428875"/>
            <a:ext cx="41433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1" name="TextBox 4"/>
          <p:cNvSpPr txBox="1">
            <a:spLocks noChangeArrowheads="1"/>
          </p:cNvSpPr>
          <p:nvPr/>
        </p:nvSpPr>
        <p:spPr bwMode="auto">
          <a:xfrm>
            <a:off x="142875" y="285750"/>
            <a:ext cx="6143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B050"/>
                </a:solidFill>
                <a:latin typeface="Calibri" pitchFamily="34" charset="0"/>
              </a:rPr>
              <a:t>         Разрисуй букву </a:t>
            </a:r>
          </a:p>
          <a:p>
            <a:r>
              <a:rPr lang="ru-RU" sz="2800" b="1">
                <a:solidFill>
                  <a:srgbClr val="00B050"/>
                </a:solidFill>
                <a:latin typeface="Calibri" pitchFamily="34" charset="0"/>
              </a:rPr>
              <a:t>«подари букве костюмчик»</a:t>
            </a:r>
          </a:p>
        </p:txBody>
      </p:sp>
      <p:sp>
        <p:nvSpPr>
          <p:cNvPr id="165892" name="TextBox 6"/>
          <p:cNvSpPr txBox="1">
            <a:spLocks noChangeArrowheads="1"/>
          </p:cNvSpPr>
          <p:nvPr/>
        </p:nvSpPr>
        <p:spPr bwMode="auto">
          <a:xfrm>
            <a:off x="4572000" y="1500188"/>
            <a:ext cx="39290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Нарисуй забавную букву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7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8" name="TextBox 2"/>
          <p:cNvSpPr txBox="1">
            <a:spLocks noChangeArrowheads="1"/>
          </p:cNvSpPr>
          <p:nvPr/>
        </p:nvSpPr>
        <p:spPr bwMode="auto">
          <a:xfrm>
            <a:off x="0" y="2286000"/>
            <a:ext cx="8786813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u="sng">
                <a:solidFill>
                  <a:srgbClr val="002060"/>
                </a:solidFill>
                <a:latin typeface="Calibri" pitchFamily="34" charset="0"/>
              </a:rPr>
              <a:t>Группа игр, направленная на формирование буквенного гнозиса, развитие творческого воображения, мышления, грамматически правильной,  связной речи.</a:t>
            </a:r>
          </a:p>
          <a:p>
            <a:endParaRPr lang="ru-RU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3200">
                <a:latin typeface="Calibri" pitchFamily="34" charset="0"/>
              </a:rPr>
              <a:t>Опиши букву, расскажи о букве</a:t>
            </a:r>
          </a:p>
          <a:p>
            <a:r>
              <a:rPr lang="ru-RU" sz="3200">
                <a:latin typeface="Calibri" pitchFamily="34" charset="0"/>
              </a:rPr>
              <a:t>На что похожа буква</a:t>
            </a:r>
          </a:p>
          <a:p>
            <a:r>
              <a:rPr lang="ru-RU" sz="3200">
                <a:latin typeface="Calibri" pitchFamily="34" charset="0"/>
              </a:rPr>
              <a:t>Буквенные сказки</a:t>
            </a:r>
          </a:p>
          <a:p>
            <a:r>
              <a:rPr lang="ru-RU" sz="3200">
                <a:latin typeface="Calibri" pitchFamily="34" charset="0"/>
              </a:rPr>
              <a:t> Игра «детектив»</a:t>
            </a:r>
          </a:p>
          <a:p>
            <a:r>
              <a:rPr lang="ru-RU" sz="3200">
                <a:latin typeface="Calibri" pitchFamily="34" charset="0"/>
              </a:rPr>
              <a:t>Сравни буквы</a:t>
            </a:r>
          </a:p>
          <a:p>
            <a:r>
              <a:rPr lang="ru-RU" sz="3200">
                <a:latin typeface="Calibri" pitchFamily="34" charset="0"/>
              </a:rPr>
              <a:t>Сочини сказку, «запоминалку» , стихи о букве.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67939" name="Прямоугольник 3"/>
          <p:cNvSpPr>
            <a:spLocks noChangeArrowheads="1"/>
          </p:cNvSpPr>
          <p:nvPr/>
        </p:nvSpPr>
        <p:spPr bwMode="auto">
          <a:xfrm>
            <a:off x="642938" y="1643063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3200" b="1">
                <a:solidFill>
                  <a:srgbClr val="002060"/>
                </a:solidFill>
                <a:latin typeface="Calibri" pitchFamily="34" charset="0"/>
              </a:rPr>
              <a:t>       4. «Буквенные истории»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5" name="Рисунок 39" descr="http://www.zanimatika.narod.ru/Kubiki_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2857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6" name="Рисунок 40" descr="http://www.zanimatika.narod.ru/Kubiki_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0"/>
            <a:ext cx="2857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7" name="Рисунок 41" descr="http://www.zanimatika.narod.ru/Kubiki_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00100"/>
            <a:ext cx="2857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8" name="Рисунок 42" descr="http://www.zanimatika.narod.ru/Kubiki_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71550"/>
            <a:ext cx="2857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9" name="Rectangle 6"/>
          <p:cNvSpPr>
            <a:spLocks noChangeArrowheads="1"/>
          </p:cNvSpPr>
          <p:nvPr/>
        </p:nvSpPr>
        <p:spPr bwMode="auto">
          <a:xfrm>
            <a:off x="5429250" y="1000125"/>
            <a:ext cx="35004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12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В этой букве нет углов</a:t>
            </a:r>
            <a:br>
              <a:rPr lang="ru-RU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И она бы укатилась,</a:t>
            </a:r>
            <a:br>
              <a:rPr lang="ru-RU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Если масса разных слов</a:t>
            </a:r>
            <a:br>
              <a:rPr lang="ru-RU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Без нее бы обходилась!</a:t>
            </a:r>
            <a:endParaRPr lang="ru-RU"/>
          </a:p>
          <a:p>
            <a:pPr eaLnBrk="0" hangingPunct="0"/>
            <a:r>
              <a:rPr lang="ru-RU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(</a:t>
            </a:r>
            <a:r>
              <a:rPr lang="ru-RU" b="1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О</a:t>
            </a:r>
            <a:r>
              <a:rPr lang="ru-RU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)</a:t>
            </a:r>
            <a:r>
              <a:rPr lang="ru-RU" sz="12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12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2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12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</a:br>
            <a:endParaRPr lang="ru-RU"/>
          </a:p>
        </p:txBody>
      </p:sp>
      <p:sp>
        <p:nvSpPr>
          <p:cNvPr id="169990" name="Rectangle 7"/>
          <p:cNvSpPr>
            <a:spLocks noChangeArrowheads="1"/>
          </p:cNvSpPr>
          <p:nvPr/>
        </p:nvSpPr>
        <p:spPr bwMode="auto">
          <a:xfrm>
            <a:off x="214313" y="3500438"/>
            <a:ext cx="37147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20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20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Две соседки в алфавите</a:t>
            </a:r>
            <a:br>
              <a:rPr lang="ru-RU" sz="20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20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Так похожи, ой-ой-ой!</a:t>
            </a:r>
            <a:br>
              <a:rPr lang="ru-RU" sz="20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20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Их почти не различите,</a:t>
            </a:r>
            <a:br>
              <a:rPr lang="ru-RU" sz="20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20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Только точки у одной!</a:t>
            </a:r>
            <a:endParaRPr lang="ru-RU" sz="2000"/>
          </a:p>
          <a:p>
            <a:pPr eaLnBrk="0" hangingPunct="0"/>
            <a:r>
              <a:rPr lang="ru-RU" sz="20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(</a:t>
            </a:r>
            <a:r>
              <a:rPr lang="ru-RU" sz="2000" b="1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Е - Ё</a:t>
            </a:r>
            <a:r>
              <a:rPr lang="ru-RU" sz="20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)</a:t>
            </a:r>
            <a:r>
              <a:rPr lang="ru-RU" sz="12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12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2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12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</a:br>
            <a:endParaRPr lang="ru-RU"/>
          </a:p>
        </p:txBody>
      </p:sp>
      <p:sp>
        <p:nvSpPr>
          <p:cNvPr id="169991" name="Rectangle 8"/>
          <p:cNvSpPr>
            <a:spLocks noChangeArrowheads="1"/>
          </p:cNvSpPr>
          <p:nvPr/>
        </p:nvSpPr>
        <p:spPr bwMode="auto">
          <a:xfrm>
            <a:off x="5143500" y="3571875"/>
            <a:ext cx="378618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20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20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Ею можем обозначить</a:t>
            </a:r>
            <a:br>
              <a:rPr lang="ru-RU" sz="20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20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Что в задачке неизвестно,</a:t>
            </a:r>
            <a:br>
              <a:rPr lang="ru-RU" sz="20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20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А взглянув на все иначе,</a:t>
            </a:r>
            <a:br>
              <a:rPr lang="ru-RU" sz="20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20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В ней увидим просто крестик!</a:t>
            </a:r>
            <a:endParaRPr lang="ru-RU" sz="2000"/>
          </a:p>
          <a:p>
            <a:pPr eaLnBrk="0" hangingPunct="0"/>
            <a:r>
              <a:rPr lang="ru-RU" sz="20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(</a:t>
            </a:r>
            <a:r>
              <a:rPr lang="ru-RU" sz="2000" b="1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Х</a:t>
            </a:r>
            <a:r>
              <a:rPr lang="ru-RU" sz="20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)</a:t>
            </a:r>
            <a:br>
              <a:rPr lang="ru-RU" sz="20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2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12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</a:br>
            <a:endParaRPr lang="ru-RU"/>
          </a:p>
        </p:txBody>
      </p:sp>
      <p:sp>
        <p:nvSpPr>
          <p:cNvPr id="169992" name="Rectangle 9"/>
          <p:cNvSpPr>
            <a:spLocks noChangeArrowheads="1"/>
          </p:cNvSpPr>
          <p:nvPr/>
        </p:nvSpPr>
        <p:spPr bwMode="auto">
          <a:xfrm>
            <a:off x="428625" y="1071563"/>
            <a:ext cx="36433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Эта буква как жучок</a:t>
            </a:r>
            <a:br>
              <a:rPr lang="ru-RU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Растопырила шесть ног,</a:t>
            </a:r>
            <a:br>
              <a:rPr lang="ru-RU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И, конечно, знаешь ты,</a:t>
            </a:r>
            <a:br>
              <a:rPr lang="ru-RU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Что за ней не ходит </a:t>
            </a:r>
            <a:r>
              <a:rPr lang="ru-RU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ы</a:t>
            </a:r>
            <a:r>
              <a:rPr lang="ru-RU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»</a:t>
            </a:r>
            <a:r>
              <a:rPr lang="ru-RU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!</a:t>
            </a:r>
            <a:endParaRPr lang="ru-RU"/>
          </a:p>
          <a:p>
            <a:pPr eaLnBrk="0" hangingPunct="0"/>
            <a:r>
              <a:rPr lang="ru-RU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(</a:t>
            </a:r>
            <a:r>
              <a:rPr lang="ru-RU" b="1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Ж</a:t>
            </a:r>
            <a:r>
              <a:rPr lang="ru-RU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)</a:t>
            </a:r>
            <a:endParaRPr lang="ru-RU"/>
          </a:p>
          <a:p>
            <a:pPr eaLnBrk="0" hangingPunct="0"/>
            <a:r>
              <a:rPr lang="ru-RU" sz="1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169993" name="TextBox 10"/>
          <p:cNvSpPr txBox="1">
            <a:spLocks noChangeArrowheads="1"/>
          </p:cNvSpPr>
          <p:nvPr/>
        </p:nvSpPr>
        <p:spPr bwMode="auto">
          <a:xfrm>
            <a:off x="1357313" y="214313"/>
            <a:ext cx="6572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          Загадки о буквах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643937" cy="5478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                         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Буквенные сказки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0070C0"/>
                </a:solidFill>
                <a:latin typeface="+mn-lt"/>
                <a:cs typeface="+mn-cs"/>
              </a:rPr>
              <a:t>Цель:</a:t>
            </a:r>
            <a:r>
              <a:rPr lang="ru-RU" sz="2400" b="1" dirty="0">
                <a:solidFill>
                  <a:srgbClr val="0070C0"/>
                </a:solidFill>
                <a:latin typeface="+mn-lt"/>
                <a:cs typeface="+mn-cs"/>
              </a:rPr>
              <a:t> Развитие буквенного гнозиса, соотнесение буквы с названием, развитие связной речи, воображения.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Сказка добрая живёт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Тебя за руку ведёт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И расскажет , и научит,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И нисколько не наскучит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                                     Буква 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Жила-была на свете буква. У неё были две прямые и длинные ноги. Буква любила ходит по дорожкам. Только была одна </a:t>
            </a:r>
            <a:r>
              <a:rPr lang="ru-RU" sz="2000" dirty="0" err="1">
                <a:latin typeface="+mn-lt"/>
                <a:cs typeface="+mn-cs"/>
              </a:rPr>
              <a:t>бедаУ</a:t>
            </a:r>
            <a:r>
              <a:rPr lang="ru-RU" sz="2000" dirty="0">
                <a:latin typeface="+mn-lt"/>
                <a:cs typeface="+mn-cs"/>
              </a:rPr>
              <a:t> этой буквы: её длинные ноги всё время раздвигались и расползались в разные стороны. Она всё время падала и плакала: АААА! Буква не знала, что и делать. Думала она думала и придумала. Вот взяла и завязала поясок, и тут же ноги перестали разъезжаться «А-А-А!»-обрадовалась буква. С тех пор её стали звать : Буква А. </a:t>
            </a:r>
            <a:r>
              <a:rPr lang="ru-RU" sz="900" i="1" dirty="0">
                <a:latin typeface="+mn-lt"/>
                <a:cs typeface="+mn-cs"/>
              </a:rPr>
              <a:t>автор. Л.М. Граб</a:t>
            </a:r>
            <a:endParaRPr lang="ru-RU" sz="900" i="1" dirty="0">
              <a:latin typeface="+mn-lt"/>
              <a:cs typeface="+mn-cs"/>
            </a:endParaRPr>
          </a:p>
        </p:txBody>
      </p:sp>
      <p:pic>
        <p:nvPicPr>
          <p:cNvPr id="172034" name="Picture 1" descr="C:\Users\User\Downloads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072063"/>
            <a:ext cx="20716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1" name="Picture 2" descr="C:\Users\User\Downloads\01lab5vph12219111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000125"/>
            <a:ext cx="757237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2" name="TextBox 2"/>
          <p:cNvSpPr txBox="1">
            <a:spLocks noChangeArrowheads="1"/>
          </p:cNvSpPr>
          <p:nvPr/>
        </p:nvSpPr>
        <p:spPr bwMode="auto">
          <a:xfrm>
            <a:off x="214313" y="0"/>
            <a:ext cx="8643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Calibri" pitchFamily="34" charset="0"/>
              </a:rPr>
              <a:t>         </a:t>
            </a:r>
            <a:r>
              <a:rPr lang="ru-RU" sz="4400" b="1">
                <a:solidFill>
                  <a:srgbClr val="990099"/>
                </a:solidFill>
                <a:latin typeface="Calibri" pitchFamily="34" charset="0"/>
              </a:rPr>
              <a:t>На что похожи буквы?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285750"/>
            <a:ext cx="8501063" cy="6462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                     Детектив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                         Внимание! Внимание!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2800" dirty="0">
                <a:latin typeface="+mn-lt"/>
                <a:cs typeface="+mn-cs"/>
              </a:rPr>
              <a:t>Потерялась буква, которая состоит из 3-х элементов, обозначает гласный звук, носит красное платьице. Смотрит буква всегда в левую сторону, 2 элемента прямые, один из которых длинный, другой короткий и полукруг пишется до середины длинного элемента. Стоит в самом конце алфавита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  <a:cs typeface="+mn-cs"/>
            </a:endParaRPr>
          </a:p>
        </p:txBody>
      </p:sp>
      <p:pic>
        <p:nvPicPr>
          <p:cNvPr id="176130" name="Рисунок 2" descr="детектив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4214813"/>
            <a:ext cx="40005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357313"/>
            <a:ext cx="8501063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76176" bIns="76176" anchor="ctr">
            <a:spAutoFit/>
          </a:bodyPr>
          <a:lstStyle/>
          <a:p>
            <a:pPr eaLnBrk="0" hangingPunct="0"/>
            <a:r>
              <a:rPr lang="ru-RU" sz="400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              </a:t>
            </a:r>
            <a:r>
              <a:rPr lang="ru-RU" sz="4000" b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Пять видов дисграфии</a:t>
            </a:r>
          </a:p>
          <a:p>
            <a:pPr eaLnBrk="0" hangingPunct="0"/>
            <a:r>
              <a:rPr lang="ru-RU" sz="1600" b="1">
                <a:solidFill>
                  <a:srgbClr val="FF0000"/>
                </a:solidFill>
                <a:cs typeface="Times New Roman" pitchFamily="18" charset="0"/>
              </a:rPr>
              <a:t>1. Артикуляторно-акустическая форма дисграфии</a:t>
            </a:r>
          </a:p>
          <a:p>
            <a:pPr eaLnBrk="0" hangingPunct="0"/>
            <a:r>
              <a:rPr lang="ru-RU" sz="1200">
                <a:cs typeface="Times New Roman" pitchFamily="18" charset="0"/>
              </a:rPr>
              <a:t>Ребёнок пишет так, как он слышит. Если к школьному периоду не поставлены все звуки — могут возникнуть проблемы с письмом.</a:t>
            </a:r>
          </a:p>
          <a:p>
            <a:pPr eaLnBrk="0" hangingPunct="0"/>
            <a:r>
              <a:rPr lang="ru-RU" sz="1200">
                <a:cs typeface="Times New Roman" pitchFamily="18" charset="0"/>
              </a:rPr>
              <a:t>Например, ребёнок заменяет в устной речи "р" на "л". И пишет вместо "рома" — "лома", вместо "порох" — "полох". Или, если звук совсем отсутствует в речи, может и вовсе пропускать. Например, написать "кошун" вместо "коршун".</a:t>
            </a:r>
            <a:endParaRPr lang="ru-RU" sz="1200" b="1">
              <a:cs typeface="Times New Roman" pitchFamily="18" charset="0"/>
            </a:endParaRPr>
          </a:p>
          <a:p>
            <a:pPr eaLnBrk="0" hangingPunct="0"/>
            <a:r>
              <a:rPr lang="ru-RU" sz="1600" b="1">
                <a:solidFill>
                  <a:srgbClr val="FF0000"/>
                </a:solidFill>
                <a:cs typeface="Times New Roman" pitchFamily="18" charset="0"/>
              </a:rPr>
              <a:t>2. Акустическая форма дисграфии</a:t>
            </a:r>
          </a:p>
          <a:p>
            <a:pPr eaLnBrk="0" hangingPunct="0"/>
            <a:r>
              <a:rPr lang="ru-RU" sz="1200">
                <a:cs typeface="Times New Roman" pitchFamily="18" charset="0"/>
              </a:rPr>
              <a:t>Ребёнок может произносить все звуки чисто, но при этом заменяет буквы, обозначающие фонетически схожие звуки. На письме чаще всего смешиваются пары букв д-т, б-п, ж-ш, в-ф, г-к или с-ш, з-ж, ч-щ, ч-ть, ц-т, ц-с.</a:t>
            </a:r>
            <a:endParaRPr lang="ru-RU" sz="1200" b="1">
              <a:cs typeface="Times New Roman" pitchFamily="18" charset="0"/>
            </a:endParaRPr>
          </a:p>
          <a:p>
            <a:pPr eaLnBrk="0" hangingPunct="0"/>
            <a:r>
              <a:rPr lang="ru-RU" sz="1600" b="1">
                <a:solidFill>
                  <a:srgbClr val="FF0000"/>
                </a:solidFill>
                <a:cs typeface="Times New Roman" pitchFamily="18" charset="0"/>
              </a:rPr>
              <a:t>3. Дисграфия на почве нарушения языкового анализа и синтеза</a:t>
            </a:r>
          </a:p>
          <a:p>
            <a:pPr eaLnBrk="0" hangingPunct="0"/>
            <a:r>
              <a:rPr lang="ru-RU" sz="1200">
                <a:cs typeface="Times New Roman" pitchFamily="18" charset="0"/>
              </a:rPr>
              <a:t>Чаще всего встречается у детей, страдающих нарушениями письменной речи. При этой форме дисграфии дети пропускают буквы и слоги, переставляют их, не дописывают слова, слитно пишут предлоги или раздельно приставки. Иногда можно встретить такое нарушение, как контаминация: когда в слове встречаются слоги из разных слов. Например, "крабочки" — крабовые палочки.</a:t>
            </a:r>
            <a:endParaRPr lang="ru-RU" sz="1200" b="1">
              <a:cs typeface="Times New Roman" pitchFamily="18" charset="0"/>
            </a:endParaRPr>
          </a:p>
          <a:p>
            <a:pPr eaLnBrk="0" hangingPunct="0"/>
            <a:r>
              <a:rPr lang="ru-RU" sz="1600" b="1">
                <a:solidFill>
                  <a:srgbClr val="FF0000"/>
                </a:solidFill>
                <a:cs typeface="Times New Roman" pitchFamily="18" charset="0"/>
              </a:rPr>
              <a:t>4. Аграмматическая дисграфия</a:t>
            </a:r>
          </a:p>
          <a:p>
            <a:pPr eaLnBrk="0" hangingPunct="0"/>
            <a:r>
              <a:rPr lang="ru-RU" sz="1200">
                <a:cs typeface="Times New Roman" pitchFamily="18" charset="0"/>
              </a:rPr>
              <a:t>Как можно понять из названия, связана с недоразвитием грамматического строя речи. Правил грамматики для такого ребёнка не существует. Страдают согласования существительных и прилагательных, существительных и глаголов ("Маша бежал", "синяя пальто").</a:t>
            </a:r>
            <a:endParaRPr lang="ru-RU" sz="1200" b="1">
              <a:cs typeface="Times New Roman" pitchFamily="18" charset="0"/>
            </a:endParaRPr>
          </a:p>
          <a:p>
            <a:pPr eaLnBrk="0" hangingPunct="0"/>
            <a:r>
              <a:rPr lang="ru-RU" sz="1600" b="1">
                <a:solidFill>
                  <a:srgbClr val="FF0000"/>
                </a:solidFill>
                <a:cs typeface="Times New Roman" pitchFamily="18" charset="0"/>
              </a:rPr>
              <a:t>5. Оптическая дисграфия</a:t>
            </a:r>
          </a:p>
          <a:p>
            <a:pPr eaLnBrk="0" hangingPunct="0"/>
            <a:r>
              <a:rPr lang="ru-RU" sz="1200">
                <a:cs typeface="Times New Roman" pitchFamily="18" charset="0"/>
              </a:rPr>
              <a:t>Элементы, образующие буквы, немногочисленны: в основном это палочки, кружочки, крючочки... Но они по-разному комбинируются в пространстве, образуя различные буквы. А вот ребёнку, у которого недостаточно сформированы зрительно-пространственные представления, зрительный анализ и синтез, тяжело уловить различия между буквами. То лишнюю палочку к т припишет, то у ш не допишет крючок.</a:t>
            </a:r>
          </a:p>
          <a:p>
            <a:pPr eaLnBrk="0" hangingPunct="0"/>
            <a:r>
              <a:rPr lang="ru-RU" sz="1200">
                <a:cs typeface="Times New Roman" pitchFamily="18" charset="0"/>
              </a:rPr>
              <a:t>Если ребёнок не улавливает тонких различий между буквами, то это непременно приведёт к трудностям усвоения начертания букв и к неправильному изображению их на письме.</a:t>
            </a:r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71750" y="285750"/>
            <a:ext cx="5072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Сравни буквы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42938"/>
            <a:ext cx="9286875" cy="73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6" name="TextBox 2"/>
          <p:cNvSpPr txBox="1">
            <a:spLocks noChangeArrowheads="1"/>
          </p:cNvSpPr>
          <p:nvPr/>
        </p:nvSpPr>
        <p:spPr bwMode="auto">
          <a:xfrm>
            <a:off x="714375" y="1000125"/>
            <a:ext cx="764381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                 </a:t>
            </a:r>
            <a:r>
              <a:rPr lang="ru-RU" sz="2800" b="1" u="sng">
                <a:solidFill>
                  <a:srgbClr val="FF0000"/>
                </a:solidFill>
                <a:latin typeface="Calibri" pitchFamily="34" charset="0"/>
              </a:rPr>
              <a:t>  Заключительный этап</a:t>
            </a:r>
          </a:p>
          <a:p>
            <a:r>
              <a:rPr lang="ru-RU" sz="2400" b="1" i="1" u="sng">
                <a:latin typeface="Calibri" pitchFamily="34" charset="0"/>
              </a:rPr>
              <a:t>Цель: Закрепление графического образа букв и её письменного написания</a:t>
            </a:r>
            <a:r>
              <a:rPr lang="ru-RU" i="1" u="sng">
                <a:latin typeface="Calibri" pitchFamily="34" charset="0"/>
              </a:rPr>
              <a:t>.</a:t>
            </a:r>
          </a:p>
        </p:txBody>
      </p:sp>
      <p:sp>
        <p:nvSpPr>
          <p:cNvPr id="180227" name="TextBox 3"/>
          <p:cNvSpPr txBox="1">
            <a:spLocks noChangeArrowheads="1"/>
          </p:cNvSpPr>
          <p:nvPr/>
        </p:nvSpPr>
        <p:spPr bwMode="auto">
          <a:xfrm>
            <a:off x="500063" y="2428875"/>
            <a:ext cx="785812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«Буквенные диктанты»</a:t>
            </a:r>
          </a:p>
          <a:p>
            <a:r>
              <a:rPr lang="ru-RU">
                <a:latin typeface="Calibri" pitchFamily="34" charset="0"/>
              </a:rPr>
              <a:t>«Ребусы»</a:t>
            </a:r>
          </a:p>
          <a:p>
            <a:r>
              <a:rPr lang="ru-RU">
                <a:latin typeface="Calibri" pitchFamily="34" charset="0"/>
              </a:rPr>
              <a:t>«Изографы»</a:t>
            </a:r>
          </a:p>
          <a:p>
            <a:r>
              <a:rPr lang="ru-RU">
                <a:latin typeface="Calibri" pitchFamily="34" charset="0"/>
              </a:rPr>
              <a:t>«Реконструкции букв» (переделка букв из одной в другую)</a:t>
            </a:r>
          </a:p>
          <a:p>
            <a:r>
              <a:rPr lang="ru-RU">
                <a:latin typeface="Calibri" pitchFamily="34" charset="0"/>
              </a:rPr>
              <a:t>«Загадки, загадки-складки  про алфавит, о буквах»</a:t>
            </a:r>
          </a:p>
          <a:p>
            <a:r>
              <a:rPr lang="ru-RU">
                <a:latin typeface="Calibri" pitchFamily="34" charset="0"/>
              </a:rPr>
              <a:t>«Жук-буквоед»</a:t>
            </a:r>
          </a:p>
          <a:p>
            <a:r>
              <a:rPr lang="ru-RU">
                <a:latin typeface="Calibri" pitchFamily="34" charset="0"/>
              </a:rPr>
              <a:t>«Игра да нет-ка»</a:t>
            </a:r>
          </a:p>
          <a:p>
            <a:r>
              <a:rPr lang="ru-RU">
                <a:latin typeface="Calibri" pitchFamily="34" charset="0"/>
              </a:rPr>
              <a:t>«Общий элемент»</a:t>
            </a:r>
          </a:p>
          <a:p>
            <a:r>
              <a:rPr lang="ru-RU">
                <a:latin typeface="Calibri" pitchFamily="34" charset="0"/>
              </a:rPr>
              <a:t>«Буквы в предметах»</a:t>
            </a:r>
          </a:p>
          <a:p>
            <a:r>
              <a:rPr lang="ru-RU">
                <a:latin typeface="Calibri" pitchFamily="34" charset="0"/>
              </a:rPr>
              <a:t>«Буквенное лото»</a:t>
            </a:r>
          </a:p>
          <a:p>
            <a:r>
              <a:rPr lang="ru-RU">
                <a:latin typeface="Calibri" pitchFamily="34" charset="0"/>
              </a:rPr>
              <a:t>«Буквенное домино»</a:t>
            </a:r>
          </a:p>
          <a:p>
            <a:r>
              <a:rPr lang="ru-RU">
                <a:latin typeface="Calibri" pitchFamily="34" charset="0"/>
              </a:rPr>
              <a:t>«Внимательные глазки»</a:t>
            </a:r>
          </a:p>
          <a:p>
            <a:r>
              <a:rPr lang="ru-RU">
                <a:latin typeface="Calibri" pitchFamily="34" charset="0"/>
              </a:rPr>
              <a:t>«Игры с палочками» (дверь, окно)</a:t>
            </a:r>
          </a:p>
          <a:p>
            <a:r>
              <a:rPr lang="ru-RU">
                <a:latin typeface="Calibri" pitchFamily="34" charset="0"/>
              </a:rPr>
              <a:t>«Буквы в сюжетах»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Прямоугольник 1"/>
          <p:cNvSpPr>
            <a:spLocks noChangeArrowheads="1"/>
          </p:cNvSpPr>
          <p:nvPr/>
        </p:nvSpPr>
        <p:spPr bwMode="auto">
          <a:xfrm>
            <a:off x="571500" y="142875"/>
            <a:ext cx="7500938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                                Буквенное  лото</a:t>
            </a:r>
          </a:p>
          <a:p>
            <a:r>
              <a:rPr lang="ru-RU">
                <a:latin typeface="Calibri" pitchFamily="34" charset="0"/>
              </a:rPr>
              <a:t> Играем в Лото сделанное своими руками.</a:t>
            </a:r>
            <a:br>
              <a:rPr lang="ru-RU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Для того чтобы сделать Лото для детей дома, нам понадобится: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-белые листы бумаги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-наклейки с буквами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-карточки с буквами алфавита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-кружочки вырезанные из цветной бумаги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182274" name="Picture 2" descr="C:\Users\User\Downloads\лото своими рукам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571750"/>
            <a:ext cx="23574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5" name="Picture 4" descr="http://2.bp.blogspot.com/-aPPwqS4DEXc/TV4qXuL6ijI/AAAAAAAAGa8/1lZ11hD2Xxo/s200/%25D0%25BB%25D0%25BE%25D1%2582%25D0%25BE+%25D0%25B0%25D0%25B7%25D0%25B1%25D1%2583%25D0%25BA%25D0%25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2571750"/>
            <a:ext cx="20716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6" name="Picture 6" descr="http://1.bp.blogspot.com/-HhpRMIex5a4/TV4qSU0gSrI/AAAAAAAAGa4/S_rs9E0rQqI/s200/%25D0%25B4%25D0%25B5%25D1%2582%25D1%2581%25D0%25BA%25D0%25BE%25D0%25B5+%25D0%25BB%25D0%25BE%25D1%2582%25D0%25BE+%25D1%2581%25D0%25B2%25D0%25BE%25D0%25B8%25D0%25BC%25D0%25B8+%25D1%2580%25D1%2583%25D0%25BA%25D0%25B0%25D0%25BC%25D0%25B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2571750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7" name="Прямоугольник 6"/>
          <p:cNvSpPr>
            <a:spLocks noChangeArrowheads="1"/>
          </p:cNvSpPr>
          <p:nvPr/>
        </p:nvSpPr>
        <p:spPr bwMode="auto">
          <a:xfrm>
            <a:off x="357188" y="4572000"/>
            <a:ext cx="850106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В эту игру могут играть от 2 и более человек одновременно.</a:t>
            </a:r>
            <a:br>
              <a:rPr lang="ru-RU" sz="1200">
                <a:latin typeface="Calibri" pitchFamily="34" charset="0"/>
              </a:rPr>
            </a:br>
            <a:r>
              <a:rPr lang="ru-RU" sz="1200" b="1">
                <a:latin typeface="Calibri" pitchFamily="34" charset="0"/>
              </a:rPr>
              <a:t>Итак как же сделать это Лото для детей изучающих буквы алфавита.</a:t>
            </a:r>
            <a:r>
              <a:rPr lang="ru-RU" sz="1200">
                <a:latin typeface="Calibri" pitchFamily="34" charset="0"/>
              </a:rPr>
              <a:t/>
            </a:r>
            <a:br>
              <a:rPr lang="ru-RU" sz="1200">
                <a:latin typeface="Calibri" pitchFamily="34" charset="0"/>
              </a:rPr>
            </a:br>
            <a:r>
              <a:rPr lang="ru-RU" sz="1200">
                <a:latin typeface="Calibri" pitchFamily="34" charset="0"/>
              </a:rPr>
              <a:t>Вырезаем полоски из белой бумаги. Наклеиваем буквы-наклейки (или вы можете нарисовать буквы сами или вырезать из цветной бумаги и приклеить их на полоски бумаги). Желательно приклеить буквы в разброс, так будет интересней.</a:t>
            </a:r>
            <a:br>
              <a:rPr lang="ru-RU" sz="1200">
                <a:latin typeface="Calibri" pitchFamily="34" charset="0"/>
              </a:rPr>
            </a:br>
            <a:r>
              <a:rPr lang="ru-RU" sz="1200" b="1">
                <a:latin typeface="Calibri" pitchFamily="34" charset="0"/>
              </a:rPr>
              <a:t>Игра для маленьких детей, которые только начали изучать буквы:</a:t>
            </a:r>
            <a:r>
              <a:rPr lang="ru-RU" sz="1200">
                <a:latin typeface="Calibri" pitchFamily="34" charset="0"/>
              </a:rPr>
              <a:t/>
            </a:r>
            <a:br>
              <a:rPr lang="ru-RU" sz="1200">
                <a:latin typeface="Calibri" pitchFamily="34" charset="0"/>
              </a:rPr>
            </a:br>
            <a:r>
              <a:rPr lang="ru-RU" sz="1200">
                <a:latin typeface="Calibri" pitchFamily="34" charset="0"/>
              </a:rPr>
              <a:t>Раздаем полоски с буквами детям поровну.Ведущий показывает карточку с буквой и громко называет её. Дети должны найти эту букву у себя, если есть такая буква то надо закрыть её кружочком (в нашем случае это синий кружочек). И так далее. Игра заканчивается тогда, когда у ребенка будет закрыта вся полоска с буквами.</a:t>
            </a:r>
            <a:br>
              <a:rPr lang="ru-RU" sz="1200">
                <a:latin typeface="Calibri" pitchFamily="34" charset="0"/>
              </a:rPr>
            </a:br>
            <a:r>
              <a:rPr lang="ru-RU" sz="1200" b="1">
                <a:latin typeface="Calibri" pitchFamily="34" charset="0"/>
              </a:rPr>
              <a:t>Для детей которые уже знакомы с буквами:</a:t>
            </a:r>
            <a:r>
              <a:rPr lang="ru-RU" sz="1200">
                <a:latin typeface="Calibri" pitchFamily="34" charset="0"/>
              </a:rPr>
              <a:t/>
            </a:r>
            <a:br>
              <a:rPr lang="ru-RU" sz="1200">
                <a:latin typeface="Calibri" pitchFamily="34" charset="0"/>
              </a:rPr>
            </a:br>
            <a:r>
              <a:rPr lang="ru-RU" sz="1200">
                <a:latin typeface="Calibri" pitchFamily="34" charset="0"/>
              </a:rPr>
              <a:t>Ведущий называет букву на карточке не показывая его, скорость между называнием карточек с буквами можно немного увеличить.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69" name="Рисунок 1" descr="обучение чтени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3143250"/>
            <a:ext cx="38576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313" y="0"/>
            <a:ext cx="8643937" cy="2770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FF"/>
                </a:solidFill>
                <a:latin typeface="+mn-lt"/>
                <a:cs typeface="+mn-cs"/>
              </a:rPr>
              <a:t>                                  Узор из букв</a:t>
            </a:r>
            <a:r>
              <a:rPr lang="ru-RU" sz="1050" dirty="0">
                <a:latin typeface="+mn-lt"/>
                <a:cs typeface="+mn-cs"/>
              </a:rPr>
              <a:t/>
            </a:r>
            <a:br>
              <a:rPr lang="ru-RU" sz="1050" dirty="0">
                <a:latin typeface="+mn-lt"/>
                <a:cs typeface="+mn-cs"/>
              </a:rPr>
            </a:br>
            <a:r>
              <a:rPr lang="ru-RU" sz="1400" dirty="0">
                <a:latin typeface="+mn-lt"/>
                <a:cs typeface="+mn-cs"/>
              </a:rPr>
              <a:t/>
            </a:r>
            <a:br>
              <a:rPr lang="ru-RU" sz="1400" dirty="0">
                <a:latin typeface="+mn-lt"/>
                <a:cs typeface="+mn-cs"/>
              </a:rPr>
            </a:br>
            <a:r>
              <a:rPr lang="ru-RU" sz="1400" dirty="0">
                <a:latin typeface="+mn-lt"/>
                <a:cs typeface="+mn-cs"/>
              </a:rPr>
              <a:t>                           </a:t>
            </a:r>
            <a:r>
              <a:rPr lang="ru-RU" sz="1600" dirty="0">
                <a:latin typeface="+mn-lt"/>
                <a:cs typeface="+mn-cs"/>
              </a:rPr>
              <a:t>Увлекательным занятием могут стать "пространственные загадки" из букв.</a:t>
            </a:r>
            <a:br>
              <a:rPr lang="ru-RU" sz="1600" dirty="0">
                <a:latin typeface="+mn-lt"/>
                <a:cs typeface="+mn-cs"/>
              </a:rPr>
            </a:br>
            <a:r>
              <a:rPr lang="ru-RU" sz="1600" dirty="0">
                <a:latin typeface="+mn-lt"/>
                <a:cs typeface="+mn-cs"/>
              </a:rPr>
              <a:t/>
            </a:r>
            <a:br>
              <a:rPr lang="ru-RU" sz="1600" dirty="0">
                <a:latin typeface="+mn-lt"/>
                <a:cs typeface="+mn-cs"/>
              </a:rPr>
            </a:br>
            <a:r>
              <a:rPr lang="ru-RU" sz="1600" dirty="0">
                <a:latin typeface="+mn-lt"/>
                <a:cs typeface="+mn-cs"/>
              </a:rPr>
              <a:t>Чтобы их изготовить, вам потребуется набор цветной бумаги или картона. Сложите лист бумаги по вертикали и горизонтали. На получившейся четверти листа нарисуйте букву так, чтобы ее контур максимально занимал пространство. Вырежьте букву, не разворачивая листа, разверните.</a:t>
            </a:r>
            <a:br>
              <a:rPr lang="ru-RU" sz="1600" dirty="0">
                <a:latin typeface="+mn-lt"/>
                <a:cs typeface="+mn-cs"/>
              </a:rPr>
            </a:br>
            <a:r>
              <a:rPr lang="ru-RU" sz="1600" dirty="0">
                <a:latin typeface="+mn-lt"/>
                <a:cs typeface="+mn-cs"/>
              </a:rPr>
              <a:t>Покажите ребенку получившийся узор. Спросите, из какой буквы получился узор. На глазах ребенка сложите лист вчетверо - покажите отгадку.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186371" name="Прямоугольник 3"/>
          <p:cNvSpPr>
            <a:spLocks noChangeArrowheads="1"/>
          </p:cNvSpPr>
          <p:nvPr/>
        </p:nvSpPr>
        <p:spPr bwMode="auto">
          <a:xfrm>
            <a:off x="571500" y="5000625"/>
            <a:ext cx="72866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Можно и самому ребенку поручить проверку отгадки. Так у ребенка появляется возможность выбрать правильное расположение буквы в пространстве. Это будет способствовать профилактике пространственных ошибок в написании букв в дальнейшем (зеркальное написание, написание "вверх ногами").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7" name="Рисунок 1" descr="обучение чтени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2500313"/>
            <a:ext cx="3214688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18" name="Прямоугольник 2"/>
          <p:cNvSpPr>
            <a:spLocks noChangeArrowheads="1"/>
          </p:cNvSpPr>
          <p:nvPr/>
        </p:nvSpPr>
        <p:spPr bwMode="auto">
          <a:xfrm>
            <a:off x="642938" y="0"/>
            <a:ext cx="7358062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7030A0"/>
                </a:solidFill>
                <a:latin typeface="Calibri" pitchFamily="34" charset="0"/>
              </a:rPr>
              <a:t>                      Разрезные буквы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 sz="1400">
                <a:latin typeface="Calibri" pitchFamily="34" charset="0"/>
              </a:rPr>
              <a:t/>
            </a:r>
            <a:br>
              <a:rPr lang="ru-RU" sz="1400">
                <a:latin typeface="Calibri" pitchFamily="34" charset="0"/>
              </a:rPr>
            </a:br>
            <a:r>
              <a:rPr lang="ru-RU" sz="1400">
                <a:latin typeface="Calibri" pitchFamily="34" charset="0"/>
              </a:rPr>
              <a:t>Для этой игры необходимо подготовить карточки с буквами, разрезать их на две части (затем можно эти же буквы дополнительно разрезать, так чтобы получалось 3-5 деталей). Предлагайте ребенку собирать буквы, предъявляя части разными способами:</a:t>
            </a:r>
            <a:r>
              <a:rPr lang="ru-RU" sz="1100">
                <a:latin typeface="Calibri" pitchFamily="34" charset="0"/>
              </a:rPr>
              <a:t/>
            </a:r>
            <a:br>
              <a:rPr lang="ru-RU" sz="1100">
                <a:latin typeface="Calibri" pitchFamily="34" charset="0"/>
              </a:rPr>
            </a:br>
            <a:r>
              <a:rPr lang="ru-RU" sz="1100">
                <a:latin typeface="Calibri" pitchFamily="34" charset="0"/>
              </a:rPr>
              <a:t/>
            </a:r>
            <a:br>
              <a:rPr lang="ru-RU" sz="11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>- части одной буквы;</a:t>
            </a:r>
            <a:br>
              <a:rPr lang="ru-RU" sz="20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>- части одной буквы + одну часть от другой буквы;</a:t>
            </a:r>
            <a:br>
              <a:rPr lang="ru-RU" sz="20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>- части 2-3 букв одновременно.</a:t>
            </a:r>
          </a:p>
        </p:txBody>
      </p:sp>
      <p:sp>
        <p:nvSpPr>
          <p:cNvPr id="188419" name="Прямоугольник 3"/>
          <p:cNvSpPr>
            <a:spLocks noChangeArrowheads="1"/>
          </p:cNvSpPr>
          <p:nvPr/>
        </p:nvSpPr>
        <p:spPr bwMode="auto">
          <a:xfrm>
            <a:off x="214313" y="4143375"/>
            <a:ext cx="8929687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/>
            </a:r>
            <a:br>
              <a:rPr lang="ru-RU" sz="1400">
                <a:latin typeface="Calibri" pitchFamily="34" charset="0"/>
              </a:rPr>
            </a:br>
            <a:r>
              <a:rPr lang="ru-RU" sz="1400">
                <a:latin typeface="Calibri" pitchFamily="34" charset="0"/>
              </a:rPr>
              <a:t>Особое внимание уделите подбору букв для одновременного складывания двух и более букв. Сначала подбирайте для такого задания буквы, разница во внешнем виде которых очевидна, например: А и Р, С и И. Когда ребенок освоит этот уровень, можно предъявлять одновременно части схожих по написанию букв, например: Р и В, Ш и Е, Н и П.</a:t>
            </a:r>
            <a:br>
              <a:rPr lang="ru-RU" sz="1400">
                <a:latin typeface="Calibri" pitchFamily="34" charset="0"/>
              </a:rPr>
            </a:br>
            <a:r>
              <a:rPr lang="ru-RU" sz="1400">
                <a:latin typeface="Calibri" pitchFamily="34" charset="0"/>
              </a:rPr>
              <a:t/>
            </a:r>
            <a:br>
              <a:rPr lang="ru-RU" sz="1400">
                <a:latin typeface="Calibri" pitchFamily="34" charset="0"/>
              </a:rPr>
            </a:br>
            <a:r>
              <a:rPr lang="ru-RU" sz="1400">
                <a:latin typeface="Calibri" pitchFamily="34" charset="0"/>
              </a:rPr>
              <a:t>Не забывайте называть или спрашивать ребенка, какая получилась буква!</a:t>
            </a:r>
            <a:br>
              <a:rPr lang="ru-RU" sz="1400">
                <a:latin typeface="Calibri" pitchFamily="34" charset="0"/>
              </a:rPr>
            </a:br>
            <a:r>
              <a:rPr lang="ru-RU" sz="1400">
                <a:latin typeface="Calibri" pitchFamily="34" charset="0"/>
              </a:rPr>
              <a:t/>
            </a:r>
            <a:br>
              <a:rPr lang="ru-RU" sz="1400">
                <a:latin typeface="Calibri" pitchFamily="34" charset="0"/>
              </a:rPr>
            </a:br>
            <a:r>
              <a:rPr lang="ru-RU" sz="1400">
                <a:latin typeface="Calibri" pitchFamily="34" charset="0"/>
              </a:rPr>
              <a:t>Такая игра очень похожа по своему принципу на разрезные картинки, в которые любят играть все дошкольники. Игра способствует не только запоминанию букв, но и развитию наглядно-действенного мышления, поможет предупредить ошибки в написании букв (зеркальное написание, написание "вверх ногами", ошибочное написание вместо заданной буквы схожей с ней по внешнему виду).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Рисунок 1" descr="http://www.zanimatika.narod.ru/Bukva_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48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66" name="Рисунок 2" descr="http://www.zanimatika.narod.ru/Kubiki_mi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2857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2000250" y="0"/>
            <a:ext cx="5929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200" b="1">
                <a:solidFill>
                  <a:srgbClr val="CC0000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  <a:p>
            <a:r>
              <a:rPr lang="ru-RU" sz="2800" b="1">
                <a:solidFill>
                  <a:srgbClr val="CC0000"/>
                </a:solidFill>
                <a:latin typeface="Calibri" pitchFamily="34" charset="0"/>
                <a:cs typeface="Times New Roman" pitchFamily="18" charset="0"/>
              </a:rPr>
              <a:t>    Загадки-складки 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90468" name="Rectangle 15"/>
          <p:cNvSpPr>
            <a:spLocks noChangeArrowheads="1"/>
          </p:cNvSpPr>
          <p:nvPr/>
        </p:nvSpPr>
        <p:spPr bwMode="auto">
          <a:xfrm>
            <a:off x="238125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12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2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12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</a:br>
            <a:endParaRPr lang="ru-RU"/>
          </a:p>
        </p:txBody>
      </p: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2286000" y="1000125"/>
            <a:ext cx="4214813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Айболиту все сперва</a:t>
            </a:r>
            <a:br>
              <a:rPr lang="ru-RU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Говорили букву ... </a:t>
            </a:r>
            <a:br>
              <a:rPr lang="ru-RU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ru-RU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А</a:t>
            </a:r>
            <a:r>
              <a:rPr lang="ru-RU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)</a:t>
            </a:r>
          </a:p>
          <a:p>
            <a:endParaRPr lang="ru-RU" sz="1200">
              <a:solidFill>
                <a:srgbClr val="000080"/>
              </a:solidFill>
              <a:latin typeface="Verdana" pitchFamily="34" charset="0"/>
              <a:cs typeface="Times New Roman" pitchFamily="18" charset="0"/>
            </a:endParaRPr>
          </a:p>
          <a:p>
            <a:endParaRPr lang="ru-RU" sz="1200">
              <a:solidFill>
                <a:srgbClr val="000080"/>
              </a:solidFill>
              <a:latin typeface="Verdana" pitchFamily="34" charset="0"/>
              <a:cs typeface="Times New Roman" pitchFamily="18" charset="0"/>
            </a:endParaRPr>
          </a:p>
          <a:p>
            <a:endParaRPr lang="ru-RU" sz="1200">
              <a:solidFill>
                <a:srgbClr val="000080"/>
              </a:solidFill>
              <a:latin typeface="Verdana" pitchFamily="34" charset="0"/>
              <a:cs typeface="Times New Roman" pitchFamily="18" charset="0"/>
            </a:endParaRPr>
          </a:p>
          <a:p>
            <a:endParaRPr lang="ru-RU" sz="1200">
              <a:solidFill>
                <a:srgbClr val="000080"/>
              </a:solidFill>
              <a:latin typeface="Verdana" pitchFamily="34" charset="0"/>
              <a:cs typeface="Times New Roman" pitchFamily="18" charset="0"/>
            </a:endParaRPr>
          </a:p>
          <a:p>
            <a:endParaRPr lang="ru-RU" sz="1200">
              <a:solidFill>
                <a:srgbClr val="000080"/>
              </a:solidFill>
              <a:latin typeface="Verdana" pitchFamily="34" charset="0"/>
              <a:cs typeface="Times New Roman" pitchFamily="18" charset="0"/>
            </a:endParaRPr>
          </a:p>
          <a:p>
            <a:endParaRPr lang="ru-RU" sz="1200">
              <a:solidFill>
                <a:srgbClr val="000080"/>
              </a:solidFill>
              <a:latin typeface="Verdana" pitchFamily="34" charset="0"/>
              <a:cs typeface="Times New Roman" pitchFamily="18" charset="0"/>
            </a:endParaRPr>
          </a:p>
          <a:p>
            <a:r>
              <a:rPr lang="ru-RU" sz="12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12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2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12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</a:br>
            <a:endParaRPr lang="ru-RU"/>
          </a:p>
        </p:txBody>
      </p:sp>
      <p:sp>
        <p:nvSpPr>
          <p:cNvPr id="78874" name="Rectangle 26"/>
          <p:cNvSpPr>
            <a:spLocks noChangeArrowheads="1"/>
          </p:cNvSpPr>
          <p:nvPr/>
        </p:nvSpPr>
        <p:spPr bwMode="auto">
          <a:xfrm>
            <a:off x="2286000" y="2143125"/>
            <a:ext cx="56435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Обруч, мяч и колесо,</a:t>
            </a:r>
            <a:br>
              <a:rPr lang="ru-RU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Вам напомнят букву ...</a:t>
            </a:r>
            <a:br>
              <a:rPr lang="ru-RU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(О)</a:t>
            </a:r>
          </a:p>
          <a:p>
            <a:endParaRPr lang="ru-RU" sz="1200">
              <a:solidFill>
                <a:srgbClr val="000080"/>
              </a:solidFill>
              <a:latin typeface="Verdana" pitchFamily="34" charset="0"/>
              <a:cs typeface="Times New Roman" pitchFamily="18" charset="0"/>
            </a:endParaRPr>
          </a:p>
          <a:p>
            <a:endParaRPr lang="ru-RU" sz="1200">
              <a:solidFill>
                <a:srgbClr val="000080"/>
              </a:solidFill>
              <a:latin typeface="Verdana" pitchFamily="34" charset="0"/>
              <a:cs typeface="Times New Roman" pitchFamily="18" charset="0"/>
            </a:endParaRPr>
          </a:p>
          <a:p>
            <a:endParaRPr lang="ru-RU" sz="1200">
              <a:solidFill>
                <a:srgbClr val="000080"/>
              </a:solidFill>
              <a:latin typeface="Verdana" pitchFamily="34" charset="0"/>
              <a:cs typeface="Times New Roman" pitchFamily="18" charset="0"/>
            </a:endParaRPr>
          </a:p>
          <a:p>
            <a:endParaRPr lang="ru-RU"/>
          </a:p>
        </p:txBody>
      </p:sp>
      <p:sp>
        <p:nvSpPr>
          <p:cNvPr id="190471" name="Прямоугольник 28"/>
          <p:cNvSpPr>
            <a:spLocks noChangeArrowheads="1"/>
          </p:cNvSpPr>
          <p:nvPr/>
        </p:nvSpPr>
        <p:spPr bwMode="auto">
          <a:xfrm>
            <a:off x="2286000" y="3071813"/>
            <a:ext cx="55006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Давно известно детям всем:</a:t>
            </a:r>
            <a:br>
              <a:rPr lang="ru-RU">
                <a:solidFill>
                  <a:srgbClr val="002060"/>
                </a:solidFill>
                <a:latin typeface="Calibri" pitchFamily="34" charset="0"/>
              </a:rPr>
            </a:br>
            <a:r>
              <a:rPr lang="ru-RU">
                <a:solidFill>
                  <a:srgbClr val="002060"/>
                </a:solidFill>
                <a:latin typeface="Calibri" pitchFamily="34" charset="0"/>
              </a:rPr>
              <a:t>Корова знает букву ...</a:t>
            </a:r>
            <a:br>
              <a:rPr lang="ru-RU">
                <a:solidFill>
                  <a:srgbClr val="002060"/>
                </a:solidFill>
                <a:latin typeface="Calibri" pitchFamily="34" charset="0"/>
              </a:rPr>
            </a:br>
            <a:r>
              <a:rPr lang="ru-RU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М</a:t>
            </a:r>
            <a:r>
              <a:rPr lang="ru-RU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90472" name="Прямоугольник 29"/>
          <p:cNvSpPr>
            <a:spLocks noChangeArrowheads="1"/>
          </p:cNvSpPr>
          <p:nvPr/>
        </p:nvSpPr>
        <p:spPr bwMode="auto">
          <a:xfrm>
            <a:off x="1785938" y="4214813"/>
            <a:ext cx="35718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  </a:t>
            </a:r>
            <a:r>
              <a:rPr lang="ru-RU">
                <a:solidFill>
                  <a:srgbClr val="002060"/>
                </a:solidFill>
                <a:latin typeface="Calibri" pitchFamily="34" charset="0"/>
              </a:rPr>
              <a:t>Каждый барашек скажет тебе,</a:t>
            </a:r>
            <a:br>
              <a:rPr lang="ru-RU">
                <a:solidFill>
                  <a:srgbClr val="002060"/>
                </a:solidFill>
                <a:latin typeface="Calibri" pitchFamily="34" charset="0"/>
              </a:rPr>
            </a:br>
            <a:r>
              <a:rPr lang="ru-RU">
                <a:solidFill>
                  <a:srgbClr val="002060"/>
                </a:solidFill>
                <a:latin typeface="Calibri" pitchFamily="34" charset="0"/>
              </a:rPr>
              <a:t>        Очень уж любят они букву ...</a:t>
            </a:r>
            <a:br>
              <a:rPr lang="ru-RU">
                <a:solidFill>
                  <a:srgbClr val="002060"/>
                </a:solidFill>
                <a:latin typeface="Calibri" pitchFamily="34" charset="0"/>
              </a:rPr>
            </a:br>
            <a:r>
              <a:rPr lang="ru-RU">
                <a:solidFill>
                  <a:srgbClr val="002060"/>
                </a:solidFill>
                <a:latin typeface="Calibri" pitchFamily="34" charset="0"/>
              </a:rPr>
              <a:t>           (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Б</a:t>
            </a:r>
            <a:r>
              <a:rPr lang="ru-RU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190473" name="Прямоугольник 30"/>
          <p:cNvSpPr>
            <a:spLocks noChangeArrowheads="1"/>
          </p:cNvSpPr>
          <p:nvPr/>
        </p:nvSpPr>
        <p:spPr bwMode="auto">
          <a:xfrm>
            <a:off x="2286000" y="5429250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Разделять всех он мастак,</a:t>
            </a:r>
            <a:br>
              <a:rPr lang="ru-RU">
                <a:solidFill>
                  <a:srgbClr val="002060"/>
                </a:solidFill>
                <a:latin typeface="Calibri" pitchFamily="34" charset="0"/>
              </a:rPr>
            </a:br>
            <a:r>
              <a:rPr lang="ru-RU">
                <a:solidFill>
                  <a:srgbClr val="002060"/>
                </a:solidFill>
                <a:latin typeface="Calibri" pitchFamily="34" charset="0"/>
              </a:rPr>
              <a:t>Безголосый ...</a:t>
            </a:r>
            <a:br>
              <a:rPr lang="ru-RU">
                <a:solidFill>
                  <a:srgbClr val="002060"/>
                </a:solidFill>
                <a:latin typeface="Calibri" pitchFamily="34" charset="0"/>
              </a:rPr>
            </a:br>
            <a:r>
              <a:rPr lang="ru-RU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твёрдый знак</a:t>
            </a:r>
            <a:r>
              <a:rPr lang="ru-RU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9047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90475" name="Рисунок 8" descr="http://www.zanimatika.narod.ru/Kubiki_mi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"/>
            <a:ext cx="2857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76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90477" name="Рисунок 8" descr="http://www.zanimatika.narod.ru/Kubiki_mi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"/>
            <a:ext cx="2857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3" name="Picture 2" descr="C:\Users\User\Downloads\image053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428750"/>
            <a:ext cx="60721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4" name="TextBox 2"/>
          <p:cNvSpPr txBox="1">
            <a:spLocks noChangeArrowheads="1"/>
          </p:cNvSpPr>
          <p:nvPr/>
        </p:nvSpPr>
        <p:spPr bwMode="auto">
          <a:xfrm>
            <a:off x="857250" y="214313"/>
            <a:ext cx="7858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                              «Изограф»</a:t>
            </a:r>
          </a:p>
          <a:p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– загадка, в виде картинки , изображённая  с помощью букв, </a:t>
            </a:r>
          </a:p>
          <a:p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из которых состоит данное слово, называющее данный предмет.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TextBox 1"/>
          <p:cNvSpPr txBox="1">
            <a:spLocks noChangeArrowheads="1"/>
          </p:cNvSpPr>
          <p:nvPr/>
        </p:nvSpPr>
        <p:spPr bwMode="auto">
          <a:xfrm>
            <a:off x="785813" y="142875"/>
            <a:ext cx="74295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B050"/>
                </a:solidFill>
                <a:latin typeface="Calibri" pitchFamily="34" charset="0"/>
              </a:rPr>
              <a:t>                   «Волшебные палочки»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94562" name="Рисунок 3" descr="учим букв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2357438"/>
            <a:ext cx="11430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63" name="Рисунок 4" descr="учим букв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500313"/>
            <a:ext cx="2286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64" name="Прямоугольник 5"/>
          <p:cNvSpPr>
            <a:spLocks noChangeArrowheads="1"/>
          </p:cNvSpPr>
          <p:nvPr/>
        </p:nvSpPr>
        <p:spPr bwMode="auto">
          <a:xfrm>
            <a:off x="428625" y="857250"/>
            <a:ext cx="814387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 sz="2400" i="1">
                <a:latin typeface="Calibri" pitchFamily="34" charset="0"/>
              </a:rPr>
              <a:t>Цель: </a:t>
            </a:r>
            <a:r>
              <a:rPr lang="ru-RU" sz="2400">
                <a:latin typeface="Calibri" pitchFamily="34" charset="0"/>
              </a:rPr>
              <a:t>запоминать буквы, учиться выкладывать буквы из палочек, учиться преобразовывать буквы.</a:t>
            </a:r>
            <a:r>
              <a:rPr lang="ru-RU">
                <a:latin typeface="Calibri" pitchFamily="34" charset="0"/>
              </a:rPr>
              <a:t> 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194565" name="Прямоугольник 6"/>
          <p:cNvSpPr>
            <a:spLocks noChangeArrowheads="1"/>
          </p:cNvSpPr>
          <p:nvPr/>
        </p:nvSpPr>
        <p:spPr bwMode="auto">
          <a:xfrm>
            <a:off x="5143500" y="5143500"/>
            <a:ext cx="3857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Из этой волшебной фигуры можно сделать следующие буквы: букву </a:t>
            </a:r>
            <a:r>
              <a:rPr lang="ru-RU" sz="1600" b="1">
                <a:latin typeface="Calibri" pitchFamily="34" charset="0"/>
              </a:rPr>
              <a:t>Ф</a:t>
            </a:r>
            <a:r>
              <a:rPr lang="ru-RU" sz="1600">
                <a:latin typeface="Calibri" pitchFamily="34" charset="0"/>
              </a:rPr>
              <a:t> (если убрать 4  палочки), букву </a:t>
            </a:r>
            <a:r>
              <a:rPr lang="ru-RU" sz="1600" b="1">
                <a:latin typeface="Calibri" pitchFamily="34" charset="0"/>
              </a:rPr>
              <a:t>Ю</a:t>
            </a:r>
            <a:r>
              <a:rPr lang="ru-RU" sz="1600">
                <a:latin typeface="Calibri" pitchFamily="34" charset="0"/>
              </a:rPr>
              <a:t> (если убрать 3 палочки), букву </a:t>
            </a:r>
            <a:r>
              <a:rPr lang="ru-RU" sz="1600" b="1">
                <a:latin typeface="Calibri" pitchFamily="34" charset="0"/>
              </a:rPr>
              <a:t>Ш</a:t>
            </a:r>
            <a:r>
              <a:rPr lang="ru-RU" sz="1600">
                <a:latin typeface="Calibri" pitchFamily="34" charset="0"/>
              </a:rPr>
              <a:t> (если убрать 4 палочки).</a:t>
            </a:r>
          </a:p>
        </p:txBody>
      </p:sp>
      <p:sp>
        <p:nvSpPr>
          <p:cNvPr id="194566" name="Прямоугольник 7"/>
          <p:cNvSpPr>
            <a:spLocks noChangeArrowheads="1"/>
          </p:cNvSpPr>
          <p:nvPr/>
        </p:nvSpPr>
        <p:spPr bwMode="auto">
          <a:xfrm>
            <a:off x="428625" y="4714875"/>
            <a:ext cx="3714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Calibri" pitchFamily="34" charset="0"/>
              </a:rPr>
              <a:t>Попросите ребенка убрать 2 палочки так, чтобы получилась буква </a:t>
            </a:r>
            <a:r>
              <a:rPr lang="ru-RU" sz="1000" b="1">
                <a:latin typeface="Calibri" pitchFamily="34" charset="0"/>
              </a:rPr>
              <a:t>П</a:t>
            </a:r>
            <a:r>
              <a:rPr lang="ru-RU" sz="1000">
                <a:latin typeface="Calibri" pitchFamily="34" charset="0"/>
              </a:rPr>
              <a:t>, затем восстановите фигуру, попросите опять убрать 2 палочки, но уже так, чтобы получилась буква </a:t>
            </a:r>
            <a:r>
              <a:rPr lang="ru-RU" sz="1000" b="1">
                <a:latin typeface="Calibri" pitchFamily="34" charset="0"/>
              </a:rPr>
              <a:t>Н</a:t>
            </a:r>
            <a:r>
              <a:rPr lang="ru-RU" sz="1000">
                <a:latin typeface="Calibri" pitchFamily="34" charset="0"/>
              </a:rPr>
              <a:t>. Такая игра нравится детям, они чувствуют себя "волшебниками". Не забудьте подыграть своему ребенку, чтобы от выполнения заданий он получал максимум удовольствия.</a:t>
            </a:r>
            <a:br>
              <a:rPr lang="ru-RU" sz="1000">
                <a:latin typeface="Calibri" pitchFamily="34" charset="0"/>
              </a:rPr>
            </a:br>
            <a:r>
              <a:rPr lang="ru-RU" sz="1000">
                <a:latin typeface="Calibri" pitchFamily="34" charset="0"/>
              </a:rPr>
              <a:t/>
            </a:r>
            <a:br>
              <a:rPr lang="ru-RU" sz="1000">
                <a:latin typeface="Calibri" pitchFamily="34" charset="0"/>
              </a:rPr>
            </a:br>
            <a:r>
              <a:rPr lang="ru-RU" sz="1000">
                <a:latin typeface="Calibri" pitchFamily="34" charset="0"/>
              </a:rPr>
              <a:t>В следующий раз из фигуры "Дверь" предложите ребенку сделать и другие буквы: убрать 1 палочку так, чтобы получилась буква</a:t>
            </a:r>
            <a:r>
              <a:rPr lang="ru-RU" sz="1000" b="1">
                <a:latin typeface="Calibri" pitchFamily="34" charset="0"/>
              </a:rPr>
              <a:t>Б</a:t>
            </a:r>
            <a:r>
              <a:rPr lang="ru-RU" sz="1000">
                <a:latin typeface="Calibri" pitchFamily="34" charset="0"/>
              </a:rPr>
              <a:t>; убрать 2 палочки так, чтобы получилась буква </a:t>
            </a:r>
            <a:r>
              <a:rPr lang="ru-RU" sz="1000" b="1">
                <a:latin typeface="Calibri" pitchFamily="34" charset="0"/>
              </a:rPr>
              <a:t>Е</a:t>
            </a:r>
            <a:r>
              <a:rPr lang="ru-RU" sz="1000">
                <a:latin typeface="Calibri" pitchFamily="34" charset="0"/>
              </a:rPr>
              <a:t>; убрать 2 палочки так, чтобы получилась буква </a:t>
            </a:r>
            <a:r>
              <a:rPr lang="ru-RU" sz="1000" b="1">
                <a:latin typeface="Calibri" pitchFamily="34" charset="0"/>
              </a:rPr>
              <a:t>Р</a:t>
            </a:r>
            <a:r>
              <a:rPr lang="ru-RU" sz="1000">
                <a:latin typeface="Calibri" pitchFamily="34" charset="0"/>
              </a:rPr>
              <a:t>; убрать 4 палочки так, чтобы получилась буква </a:t>
            </a:r>
            <a:r>
              <a:rPr lang="ru-RU" sz="1000" b="1">
                <a:latin typeface="Calibri" pitchFamily="34" charset="0"/>
              </a:rPr>
              <a:t>Г</a:t>
            </a:r>
            <a:r>
              <a:rPr lang="ru-RU" sz="1000">
                <a:latin typeface="Calibri" pitchFamily="34" charset="0"/>
              </a:rPr>
              <a:t>.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09" name="Рисунок 1" descr="ре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714500"/>
            <a:ext cx="2857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0" name="Рисунок 2" descr="ребу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643063"/>
            <a:ext cx="3143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1" name="Рисунок 3" descr="рр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63" y="4500563"/>
            <a:ext cx="32861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2" name="TextBox 4"/>
          <p:cNvSpPr txBox="1">
            <a:spLocks noChangeArrowheads="1"/>
          </p:cNvSpPr>
          <p:nvPr/>
        </p:nvSpPr>
        <p:spPr bwMode="auto">
          <a:xfrm>
            <a:off x="142875" y="500063"/>
            <a:ext cx="4214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6613" name="TextBox 5"/>
          <p:cNvSpPr txBox="1">
            <a:spLocks noChangeArrowheads="1"/>
          </p:cNvSpPr>
          <p:nvPr/>
        </p:nvSpPr>
        <p:spPr bwMode="auto">
          <a:xfrm>
            <a:off x="357188" y="285750"/>
            <a:ext cx="778668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   </a:t>
            </a:r>
            <a:r>
              <a:rPr lang="ru-RU" sz="3200">
                <a:latin typeface="Calibri" pitchFamily="34" charset="0"/>
              </a:rPr>
              <a:t>                              </a:t>
            </a: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Ребусы</a:t>
            </a:r>
            <a:r>
              <a:rPr lang="ru-RU" sz="2800">
                <a:latin typeface="Calibri" pitchFamily="34" charset="0"/>
              </a:rPr>
              <a:t> -</a:t>
            </a:r>
          </a:p>
          <a:p>
            <a:r>
              <a:rPr lang="ru-RU">
                <a:latin typeface="Calibri" pitchFamily="34" charset="0"/>
              </a:rPr>
              <a:t> загадки, в которых разгадываемые слова изображены в виде комбинации рисунков с буквами и другими знаками.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96614" name="Прямоугольник 6"/>
          <p:cNvSpPr>
            <a:spLocks noChangeArrowheads="1"/>
          </p:cNvSpPr>
          <p:nvPr/>
        </p:nvSpPr>
        <p:spPr bwMode="auto">
          <a:xfrm>
            <a:off x="500063" y="3643313"/>
            <a:ext cx="7786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Ребус — это тайное письмо. Его может написать и прочесть только тот, кто знает секретные правила.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214438"/>
            <a:ext cx="82867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43063" y="214313"/>
            <a:ext cx="57864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+mj-lt"/>
                <a:cs typeface="+mn-cs"/>
              </a:rPr>
              <a:t>    Буквы в предметах          </a:t>
            </a:r>
            <a:endParaRPr lang="ru-RU" sz="3600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1428750" y="3286125"/>
            <a:ext cx="5786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0" y="1500188"/>
            <a:ext cx="8501063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ru-RU" sz="4000" b="1" u="sng">
                <a:solidFill>
                  <a:srgbClr val="FF0000"/>
                </a:solidFill>
                <a:latin typeface="Calibri" pitchFamily="34" charset="0"/>
              </a:rPr>
              <a:t>При оптической  дисграфии </a:t>
            </a:r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наблюдается</a:t>
            </a:r>
          </a:p>
          <a:p>
            <a:r>
              <a:rPr lang="ru-RU" sz="2400">
                <a:latin typeface="Calibri" pitchFamily="34" charset="0"/>
              </a:rPr>
              <a:t>-</a:t>
            </a:r>
            <a:r>
              <a:rPr lang="ru-RU" sz="2400" b="1">
                <a:latin typeface="Calibri" pitchFamily="34" charset="0"/>
              </a:rPr>
              <a:t>Нарушение зрительного восприятия,  операций зрительного анализа, синтеза;</a:t>
            </a:r>
          </a:p>
          <a:p>
            <a:r>
              <a:rPr lang="ru-RU" sz="2400" b="1">
                <a:latin typeface="Calibri" pitchFamily="34" charset="0"/>
              </a:rPr>
              <a:t>-Нарушение зрительно-моторных координаций;</a:t>
            </a:r>
          </a:p>
          <a:p>
            <a:r>
              <a:rPr lang="ru-RU" sz="2400" b="1">
                <a:latin typeface="Calibri" pitchFamily="34" charset="0"/>
              </a:rPr>
              <a:t>-Неточность представления о цвете, величине, форме предмета;</a:t>
            </a:r>
          </a:p>
          <a:p>
            <a:pPr>
              <a:buFontTx/>
              <a:buChar char="-"/>
            </a:pPr>
            <a:r>
              <a:rPr lang="ru-RU" sz="2400" b="1">
                <a:latin typeface="Calibri" pitchFamily="34" charset="0"/>
              </a:rPr>
              <a:t>Недоразвитие  зрительной памяти;</a:t>
            </a:r>
          </a:p>
          <a:p>
            <a:pPr>
              <a:buFontTx/>
              <a:buChar char="-"/>
            </a:pPr>
            <a:r>
              <a:rPr lang="ru-RU" sz="2400" b="1">
                <a:latin typeface="Calibri" pitchFamily="34" charset="0"/>
              </a:rPr>
              <a:t> Недоразвитие  пространственного восприятия и       представления;</a:t>
            </a:r>
          </a:p>
          <a:p>
            <a:r>
              <a:rPr lang="ru-RU" sz="2400" b="1">
                <a:latin typeface="Calibri" pitchFamily="34" charset="0"/>
              </a:rPr>
              <a:t>-Трудности оптико-пространственного анализа;</a:t>
            </a:r>
          </a:p>
          <a:p>
            <a:r>
              <a:rPr lang="ru-RU" sz="2400" b="1">
                <a:latin typeface="Calibri" pitchFamily="34" charset="0"/>
              </a:rPr>
              <a:t>-Несформированность графичесого образа буквы;</a:t>
            </a:r>
          </a:p>
          <a:p>
            <a:pPr algn="ctr"/>
            <a:endParaRPr lang="ru-RU" sz="2400">
              <a:latin typeface="Calibri" pitchFamily="34" charset="0"/>
            </a:endParaRPr>
          </a:p>
          <a:p>
            <a:endParaRPr lang="ru-RU" sz="1600">
              <a:latin typeface="Calibri" pitchFamily="34" charset="0"/>
            </a:endParaRPr>
          </a:p>
          <a:p>
            <a:endParaRPr lang="ru-RU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5" name="Рисунок 1" descr="C:\Users\User\Desktop\img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0" y="1000125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3" name="Рисунок 1" descr="C:\Users\User\Desktop\im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28625"/>
            <a:ext cx="70008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4" name="Рисунок 2" descr="http://sckazcka13.ru/images/zpb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9825" y="5000625"/>
            <a:ext cx="43243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214438"/>
            <a:ext cx="5500687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3125" y="428625"/>
            <a:ext cx="4929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     Склеенные буквы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3" y="285750"/>
            <a:ext cx="8429625" cy="62785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            «Учим буквы в стихах»</a:t>
            </a: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/>
            </a:r>
            <a:br>
              <a:rPr lang="ru-RU" b="1" dirty="0">
                <a:latin typeface="+mn-lt"/>
                <a:cs typeface="+mn-cs"/>
              </a:rPr>
            </a:br>
            <a:r>
              <a:rPr lang="ru-RU" sz="2000" dirty="0">
                <a:latin typeface="+mn-lt"/>
                <a:cs typeface="+mn-cs"/>
              </a:rPr>
              <a:t>Ребенку предлагаются графические изображения букв, обыгранные в стихах и представленные через простейшие ассоциации: зрительные, слуховые, тактильные. Данные стихи дают целостное описание зрительного образа буквы. Предложите ребенку выучить эти стихи наизусть.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atin typeface="+mn-lt"/>
                <a:cs typeface="+mn-cs"/>
              </a:rPr>
              <a:t/>
            </a:r>
            <a:br>
              <a:rPr lang="ru-RU" sz="2400" b="1" u="sng" dirty="0">
                <a:latin typeface="+mn-lt"/>
                <a:cs typeface="+mn-cs"/>
              </a:rPr>
            </a:br>
            <a:r>
              <a:rPr lang="ru-RU" sz="2400" b="1" u="sng" dirty="0">
                <a:solidFill>
                  <a:srgbClr val="FF0000"/>
                </a:solidFill>
                <a:latin typeface="+mn-lt"/>
                <a:cs typeface="+mn-cs"/>
              </a:rPr>
              <a:t>Буква А</a:t>
            </a:r>
            <a:r>
              <a:rPr lang="ru-RU" dirty="0">
                <a:solidFill>
                  <a:srgbClr val="FF0000"/>
                </a:solidFill>
                <a:latin typeface="+mn-lt"/>
                <a:cs typeface="+mn-cs"/>
              </a:rPr>
              <a:t>. </a:t>
            </a: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r>
              <a:rPr lang="ru-RU" dirty="0">
                <a:latin typeface="+mn-lt"/>
                <a:cs typeface="+mn-cs"/>
              </a:rPr>
              <a:t>Вот два столба наискосок, </a:t>
            </a:r>
            <a:br>
              <a:rPr lang="ru-RU" dirty="0">
                <a:latin typeface="+mn-lt"/>
                <a:cs typeface="+mn-cs"/>
              </a:rPr>
            </a:br>
            <a:r>
              <a:rPr lang="ru-RU" dirty="0">
                <a:latin typeface="+mn-lt"/>
                <a:cs typeface="+mn-cs"/>
              </a:rPr>
              <a:t>А между ними поясок. </a:t>
            </a:r>
            <a:br>
              <a:rPr lang="ru-RU" dirty="0">
                <a:latin typeface="+mn-lt"/>
                <a:cs typeface="+mn-cs"/>
              </a:rPr>
            </a:br>
            <a:r>
              <a:rPr lang="ru-RU" dirty="0">
                <a:latin typeface="+mn-lt"/>
                <a:cs typeface="+mn-cs"/>
              </a:rPr>
              <a:t>Ты эту букву знаешь? А? </a:t>
            </a:r>
            <a:br>
              <a:rPr lang="ru-RU" dirty="0">
                <a:latin typeface="+mn-lt"/>
                <a:cs typeface="+mn-cs"/>
              </a:rPr>
            </a:br>
            <a:r>
              <a:rPr lang="ru-RU" dirty="0">
                <a:latin typeface="+mn-lt"/>
                <a:cs typeface="+mn-cs"/>
              </a:rPr>
              <a:t>Перед тобою буква «А».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r>
              <a:rPr lang="ru-RU" sz="2400" b="1" u="sng" dirty="0">
                <a:solidFill>
                  <a:srgbClr val="0070C0"/>
                </a:solidFill>
                <a:latin typeface="+mn-lt"/>
                <a:cs typeface="+mn-cs"/>
              </a:rPr>
              <a:t>Буква М. </a:t>
            </a: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r>
              <a:rPr lang="ru-RU" dirty="0">
                <a:latin typeface="+mn-lt"/>
                <a:cs typeface="+mn-cs"/>
              </a:rPr>
              <a:t>Длинные палочки крепко дружили. </a:t>
            </a:r>
            <a:br>
              <a:rPr lang="ru-RU" dirty="0">
                <a:latin typeface="+mn-lt"/>
                <a:cs typeface="+mn-cs"/>
              </a:rPr>
            </a:br>
            <a:r>
              <a:rPr lang="ru-RU" dirty="0">
                <a:latin typeface="+mn-lt"/>
                <a:cs typeface="+mn-cs"/>
              </a:rPr>
              <a:t>Их две короткие соединили. </a:t>
            </a:r>
            <a:br>
              <a:rPr lang="ru-RU" dirty="0">
                <a:latin typeface="+mn-lt"/>
                <a:cs typeface="+mn-cs"/>
              </a:rPr>
            </a:br>
            <a:r>
              <a:rPr lang="ru-RU" dirty="0">
                <a:latin typeface="+mn-lt"/>
                <a:cs typeface="+mn-cs"/>
              </a:rPr>
              <a:t>Мы эту букву всегда узнаем. </a:t>
            </a:r>
            <a:br>
              <a:rPr lang="ru-RU" dirty="0">
                <a:latin typeface="+mn-lt"/>
                <a:cs typeface="+mn-cs"/>
              </a:rPr>
            </a:br>
            <a:r>
              <a:rPr lang="ru-RU" dirty="0">
                <a:latin typeface="+mn-lt"/>
                <a:cs typeface="+mn-cs"/>
              </a:rPr>
              <a:t>«Мама» - писать с этой буквы начнем. 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TextBox 2"/>
          <p:cNvSpPr txBox="1">
            <a:spLocks noChangeArrowheads="1"/>
          </p:cNvSpPr>
          <p:nvPr/>
        </p:nvSpPr>
        <p:spPr bwMode="auto">
          <a:xfrm>
            <a:off x="2357438" y="500063"/>
            <a:ext cx="5357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7030A0"/>
                </a:solidFill>
                <a:latin typeface="Calibri" pitchFamily="34" charset="0"/>
              </a:rPr>
              <a:t>«Спрятанные буквы»</a:t>
            </a:r>
          </a:p>
        </p:txBody>
      </p:sp>
      <p:pic>
        <p:nvPicPr>
          <p:cNvPr id="208898" name="Рисунок 3" descr="C:\Users\User\Desktop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357313"/>
            <a:ext cx="764381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8" y="214313"/>
            <a:ext cx="8429625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                                           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«Разгляди буквы»</a:t>
            </a:r>
            <a:r>
              <a:rPr lang="ru-RU" dirty="0">
                <a:latin typeface="+mn-lt"/>
                <a:cs typeface="+mn-cs"/>
              </a:rPr>
              <a:t> </a:t>
            </a:r>
            <a:br>
              <a:rPr lang="ru-RU" dirty="0">
                <a:latin typeface="+mn-lt"/>
                <a:cs typeface="+mn-cs"/>
              </a:rPr>
            </a:br>
            <a:r>
              <a:rPr lang="ru-RU" sz="2400" dirty="0">
                <a:latin typeface="+mn-lt"/>
                <a:cs typeface="+mn-cs"/>
              </a:rPr>
              <a:t>Этот вид задания аналогичен предыдущему, только графические изображения накладываются друг на друга с совпадением общих элементов</a:t>
            </a:r>
            <a:r>
              <a:rPr lang="ru-RU" sz="2400" b="1" dirty="0">
                <a:latin typeface="+mn-lt"/>
                <a:cs typeface="+mn-cs"/>
              </a:rPr>
              <a:t>.</a:t>
            </a:r>
            <a:r>
              <a:rPr lang="ru-RU" dirty="0">
                <a:latin typeface="+mn-lt"/>
                <a:cs typeface="+mn-cs"/>
              </a:rPr>
              <a:t> 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210946" name="Рисунок 2" descr="обучение чтени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071688"/>
            <a:ext cx="40719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47" name="Picture 1" descr="C:\Users\User\Downloads\7033_html_m668e3c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2071688"/>
            <a:ext cx="392906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48" name="Picture 3" descr="C:\Users\User\Downloads\какие-буквы-спрятались-640x4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4214813"/>
            <a:ext cx="37861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extBox 1"/>
          <p:cNvSpPr txBox="1">
            <a:spLocks noChangeArrowheads="1"/>
          </p:cNvSpPr>
          <p:nvPr/>
        </p:nvSpPr>
        <p:spPr bwMode="auto">
          <a:xfrm>
            <a:off x="1714500" y="285750"/>
            <a:ext cx="5500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FF"/>
                </a:solidFill>
                <a:latin typeface="Calibri" pitchFamily="34" charset="0"/>
              </a:rPr>
              <a:t>   « Реконструкция букв!»</a:t>
            </a:r>
          </a:p>
        </p:txBody>
      </p:sp>
      <p:sp>
        <p:nvSpPr>
          <p:cNvPr id="212994" name="TextBox 2"/>
          <p:cNvSpPr txBox="1">
            <a:spLocks noChangeArrowheads="1"/>
          </p:cNvSpPr>
          <p:nvPr/>
        </p:nvSpPr>
        <p:spPr bwMode="auto">
          <a:xfrm>
            <a:off x="142875" y="1143000"/>
            <a:ext cx="8429625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57300" lvl="2" indent="-342900"/>
            <a:r>
              <a:rPr lang="ru-RU" sz="2800" u="sng">
                <a:solidFill>
                  <a:srgbClr val="0070C0"/>
                </a:solidFill>
                <a:latin typeface="Calibri" pitchFamily="34" charset="0"/>
              </a:rPr>
              <a:t>1.Получить новые буквы путём добавления элементов</a:t>
            </a:r>
          </a:p>
          <a:p>
            <a:pPr marL="342900" indent="-342900" algn="ctr"/>
            <a:r>
              <a:rPr lang="ru-RU" sz="2400">
                <a:latin typeface="Calibri" pitchFamily="34" charset="0"/>
              </a:rPr>
              <a:t>Б-В</a:t>
            </a:r>
          </a:p>
          <a:p>
            <a:pPr marL="342900" indent="-342900" algn="ctr"/>
            <a:r>
              <a:rPr lang="ru-RU" sz="2400">
                <a:latin typeface="Calibri" pitchFamily="34" charset="0"/>
              </a:rPr>
              <a:t>Р-В</a:t>
            </a:r>
          </a:p>
          <a:p>
            <a:pPr marL="342900" indent="-342900" algn="ctr"/>
            <a:r>
              <a:rPr lang="ru-RU" sz="2400">
                <a:latin typeface="Calibri" pitchFamily="34" charset="0"/>
              </a:rPr>
              <a:t>К-Ж</a:t>
            </a:r>
          </a:p>
          <a:p>
            <a:pPr marL="342900" indent="-342900" algn="ctr"/>
            <a:r>
              <a:rPr lang="ru-RU" sz="2400">
                <a:latin typeface="Calibri" pitchFamily="34" charset="0"/>
              </a:rPr>
              <a:t>Л-А</a:t>
            </a:r>
          </a:p>
          <a:p>
            <a:pPr marL="342900" indent="-342900" algn="ctr"/>
            <a:r>
              <a:rPr lang="ru-RU" sz="2400">
                <a:latin typeface="Calibri" pitchFamily="34" charset="0"/>
              </a:rPr>
              <a:t>Р-Ф</a:t>
            </a:r>
            <a:endParaRPr lang="ru-RU" sz="240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/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           </a:t>
            </a:r>
            <a:r>
              <a:rPr lang="ru-RU" sz="2800" u="sng">
                <a:solidFill>
                  <a:srgbClr val="FF0000"/>
                </a:solidFill>
                <a:latin typeface="Calibri" pitchFamily="34" charset="0"/>
              </a:rPr>
              <a:t>2. Получить буквы путём удаления элементов</a:t>
            </a:r>
          </a:p>
          <a:p>
            <a:pPr marL="342900" indent="-342900"/>
            <a:endParaRPr lang="ru-RU" sz="2400">
              <a:latin typeface="Calibri" pitchFamily="34" charset="0"/>
            </a:endParaRPr>
          </a:p>
          <a:p>
            <a:pPr marL="342900" indent="-342900" algn="ctr"/>
            <a:r>
              <a:rPr lang="ru-RU" sz="2400">
                <a:latin typeface="Calibri" pitchFamily="34" charset="0"/>
              </a:rPr>
              <a:t>Ф-Р</a:t>
            </a:r>
          </a:p>
          <a:p>
            <a:pPr marL="342900" indent="-342900" algn="ctr"/>
            <a:r>
              <a:rPr lang="ru-RU" sz="2400">
                <a:latin typeface="Calibri" pitchFamily="34" charset="0"/>
              </a:rPr>
              <a:t>Ж-К</a:t>
            </a:r>
          </a:p>
          <a:p>
            <a:pPr marL="342900" indent="-342900" algn="ctr"/>
            <a:r>
              <a:rPr lang="ru-RU" sz="2400">
                <a:latin typeface="Calibri" pitchFamily="34" charset="0"/>
              </a:rPr>
              <a:t>А-Л</a:t>
            </a:r>
          </a:p>
          <a:p>
            <a:pPr marL="342900" indent="-342900" algn="ctr"/>
            <a:r>
              <a:rPr lang="ru-RU" sz="2400">
                <a:latin typeface="Calibri" pitchFamily="34" charset="0"/>
              </a:rPr>
              <a:t>Щ-Ц</a:t>
            </a:r>
          </a:p>
          <a:p>
            <a:pPr marL="342900" indent="-342900"/>
            <a:endParaRPr lang="ru-RU">
              <a:latin typeface="Calibri" pitchFamily="34" charset="0"/>
            </a:endParaRPr>
          </a:p>
          <a:p>
            <a:pPr marL="342900" indent="-342900"/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TextBox 1"/>
          <p:cNvSpPr txBox="1">
            <a:spLocks noChangeArrowheads="1"/>
          </p:cNvSpPr>
          <p:nvPr/>
        </p:nvSpPr>
        <p:spPr bwMode="auto">
          <a:xfrm>
            <a:off x="2428875" y="428625"/>
            <a:ext cx="55006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990099"/>
                </a:solidFill>
                <a:latin typeface="Calibri" pitchFamily="34" charset="0"/>
              </a:rPr>
              <a:t>«Общий элемент»</a:t>
            </a:r>
          </a:p>
          <a:p>
            <a:r>
              <a:rPr lang="ru-RU">
                <a:latin typeface="Calibri" pitchFamily="34" charset="0"/>
              </a:rPr>
              <a:t>    </a:t>
            </a:r>
          </a:p>
        </p:txBody>
      </p:sp>
      <p:pic>
        <p:nvPicPr>
          <p:cNvPr id="215042" name="Рисунок 2" descr="обучение чтени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286000"/>
            <a:ext cx="76438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3" name="TextBox 3"/>
          <p:cNvSpPr txBox="1">
            <a:spLocks noChangeArrowheads="1"/>
          </p:cNvSpPr>
          <p:nvPr/>
        </p:nvSpPr>
        <p:spPr bwMode="auto">
          <a:xfrm>
            <a:off x="214313" y="1357313"/>
            <a:ext cx="8786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tx2"/>
                </a:solidFill>
                <a:latin typeface="Calibri" pitchFamily="34" charset="0"/>
              </a:rPr>
              <a:t>Вспомнить и назвать буквы, имеющие данный элемент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89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313" y="1357313"/>
            <a:ext cx="8143875" cy="3579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Заключение!!!</a:t>
            </a:r>
          </a:p>
          <a:p>
            <a:pPr eaLnBrk="0" hangingPunct="0"/>
            <a:r>
              <a:rPr lang="ru-RU" sz="2400" b="1">
                <a:latin typeface="Calibri" pitchFamily="34" charset="0"/>
                <a:cs typeface="Times New Roman" pitchFamily="18" charset="0"/>
              </a:rPr>
              <a:t>Как известно, любую болезнь легче предупредить, чем лечить. </a:t>
            </a:r>
          </a:p>
          <a:p>
            <a:pPr eaLnBrk="0" hangingPunct="0"/>
            <a:r>
              <a:rPr lang="ru-RU" sz="2400" b="1">
                <a:latin typeface="Calibri" pitchFamily="34" charset="0"/>
                <a:cs typeface="Times New Roman" pitchFamily="18" charset="0"/>
              </a:rPr>
              <a:t>Поэтому считаю, что во всех логопедических занятиях с детьми по устранению недостатков устной речи должны обязательно </a:t>
            </a:r>
            <a:r>
              <a:rPr lang="ru-RU" sz="2400" b="1" u="sng">
                <a:latin typeface="Calibri" pitchFamily="34" charset="0"/>
                <a:cs typeface="Times New Roman" pitchFamily="18" charset="0"/>
              </a:rPr>
              <a:t>присутствовать упражнения по профилактике возможных последствии отклонений в развитии письменной речи!!!</a:t>
            </a:r>
            <a:endParaRPr lang="ru-RU" sz="2400" b="1" u="sng">
              <a:latin typeface="Calibri" pitchFamily="34" charset="0"/>
            </a:endParaRPr>
          </a:p>
        </p:txBody>
      </p:sp>
      <p:sp>
        <p:nvSpPr>
          <p:cNvPr id="217091" name="Прямоугольник 3"/>
          <p:cNvSpPr>
            <a:spLocks noChangeArrowheads="1"/>
          </p:cNvSpPr>
          <p:nvPr/>
        </p:nvSpPr>
        <p:spPr bwMode="auto">
          <a:xfrm>
            <a:off x="179388" y="4630738"/>
            <a:ext cx="8215312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Таким образом, значительно легче предупреждать нарушения письма у учащихся, чем преодолевать. </a:t>
            </a:r>
          </a:p>
          <a:p>
            <a:pPr algn="ctr"/>
            <a:r>
              <a:rPr lang="ru-RU" sz="28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Так как грамотное письмо – показатель культурного человека!!!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7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38" name="Picture 2" descr="C:\Users\User\Downloads\image_948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643063"/>
            <a:ext cx="10715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39" name="Picture 5" descr="C:\Users\User\Downloads\80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3214688"/>
            <a:ext cx="1357313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0" name="Picture 6" descr="C:\Users\User\Downloads\814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5286375"/>
            <a:ext cx="92868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1" name="Picture 7" descr="C:\Users\User\Downloads\805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50" y="1643063"/>
            <a:ext cx="1143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2" name="Picture 8" descr="C:\Users\User\Downloads\804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25" y="1643063"/>
            <a:ext cx="1071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3" name="Picture 9" descr="C:\Users\User\Downloads\792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28875" y="1643063"/>
            <a:ext cx="1071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4" name="Picture 10" descr="C:\Users\User\Downloads\814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57313" y="1643063"/>
            <a:ext cx="10001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5" name="Picture 11" descr="C:\Users\User\Downloads\7986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875" y="1571625"/>
            <a:ext cx="12144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6" name="Picture 12" descr="C:\Users\User\Downloads\7809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57750" y="1643063"/>
            <a:ext cx="1071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7" name="Picture 14" descr="C:\Users\User\Downloads\789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2875" y="5286375"/>
            <a:ext cx="92868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8" name="Picture 15" descr="C:\Users\User\Downloads\8258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43875" y="5357813"/>
            <a:ext cx="86518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9" name="Picture 16" descr="C:\Users\User\Downloads\7809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14563" y="4643438"/>
            <a:ext cx="995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50" name="Picture 17" descr="C:\Users\User\Downloads\7644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286125" y="5429250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51" name="Picture 18" descr="C:\Users\User\Downloads\8133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643438" y="5429250"/>
            <a:ext cx="10001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52" name="Picture 19" descr="C:\Users\User\Downloads\8002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786438" y="4572000"/>
            <a:ext cx="857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53" name="Picture 21" descr="C:\Users\User\Downloads\7003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858000" y="5429250"/>
            <a:ext cx="928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54" name="Picture 23" descr="http://pochemu4ka.ru/_ld/68/6816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500563" y="3214688"/>
            <a:ext cx="12858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 descr="кл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3143250" y="2500313"/>
            <a:ext cx="3929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3" name="Rectangle 1"/>
          <p:cNvSpPr>
            <a:spLocks noChangeArrowheads="1"/>
          </p:cNvSpPr>
          <p:nvPr/>
        </p:nvSpPr>
        <p:spPr bwMode="auto">
          <a:xfrm flipH="1">
            <a:off x="9144000" y="1785938"/>
            <a:ext cx="46038" cy="307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140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500188"/>
            <a:ext cx="9001125" cy="49545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u="sng">
                <a:solidFill>
                  <a:srgbClr val="FF0000"/>
                </a:solidFill>
                <a:cs typeface="Times New Roman" pitchFamily="18" charset="0"/>
              </a:rPr>
              <a:t>Оптическая дисграфия ведёт к появлению целого ряда ошибок на письме:</a:t>
            </a:r>
            <a:r>
              <a:rPr lang="ru-RU" sz="2800" b="1" u="sng">
                <a:cs typeface="Times New Roman" pitchFamily="18" charset="0"/>
              </a:rPr>
              <a:t> </a:t>
            </a:r>
          </a:p>
          <a:p>
            <a:pPr>
              <a:lnSpc>
                <a:spcPts val="1300"/>
              </a:lnSpc>
            </a:pPr>
            <a:endParaRPr lang="ru-RU" sz="2000" b="1" u="sng">
              <a:cs typeface="Times New Roman" pitchFamily="18" charset="0"/>
            </a:endParaRPr>
          </a:p>
          <a:p>
            <a:pPr>
              <a:lnSpc>
                <a:spcPts val="1300"/>
              </a:lnSpc>
            </a:pPr>
            <a:endParaRPr lang="ru-RU" sz="2000" u="sng">
              <a:cs typeface="Times New Roman" pitchFamily="18" charset="0"/>
            </a:endParaRPr>
          </a:p>
          <a:p>
            <a:pPr>
              <a:lnSpc>
                <a:spcPts val="1100"/>
              </a:lnSpc>
            </a:pPr>
            <a:r>
              <a:rPr lang="ru-RU" sz="2000" b="1">
                <a:latin typeface="Calibri" pitchFamily="34" charset="0"/>
                <a:cs typeface="Times New Roman" pitchFamily="18" charset="0"/>
              </a:rPr>
              <a:t>1</a:t>
            </a:r>
            <a:r>
              <a:rPr lang="ru-RU" sz="2000" b="1">
                <a:latin typeface="Calibri" pitchFamily="34" charset="0"/>
                <a:ea typeface="Times New Roman" pitchFamily="18" charset="0"/>
                <a:cs typeface="David" pitchFamily="34" charset="-79"/>
              </a:rPr>
              <a:t>.   Трудности ориентировки на листе бумаги и нахождения начала строки;</a:t>
            </a:r>
          </a:p>
          <a:p>
            <a:pPr>
              <a:lnSpc>
                <a:spcPts val="1100"/>
              </a:lnSpc>
            </a:pPr>
            <a:endParaRPr lang="ru-RU" sz="2000" b="1">
              <a:latin typeface="Calibri" pitchFamily="34" charset="0"/>
              <a:ea typeface="Times New Roman" pitchFamily="18" charset="0"/>
              <a:cs typeface="David" pitchFamily="34" charset="-79"/>
            </a:endParaRPr>
          </a:p>
          <a:p>
            <a:pPr>
              <a:lnSpc>
                <a:spcPts val="1100"/>
              </a:lnSpc>
            </a:pPr>
            <a:endParaRPr lang="ru-RU" sz="2000" b="1">
              <a:latin typeface="Calibri" pitchFamily="34" charset="0"/>
              <a:ea typeface="Times New Roman" pitchFamily="18" charset="0"/>
              <a:cs typeface="David" pitchFamily="34" charset="-79"/>
            </a:endParaRPr>
          </a:p>
          <a:p>
            <a:pPr>
              <a:lnSpc>
                <a:spcPts val="1100"/>
              </a:lnSpc>
            </a:pPr>
            <a:r>
              <a:rPr lang="ru-RU" sz="2000" b="1">
                <a:latin typeface="Calibri" pitchFamily="34" charset="0"/>
                <a:cs typeface="David" pitchFamily="34" charset="-79"/>
              </a:rPr>
              <a:t>       </a:t>
            </a:r>
          </a:p>
          <a:p>
            <a:pPr eaLnBrk="0" hangingPunct="0">
              <a:lnSpc>
                <a:spcPts val="1100"/>
              </a:lnSpc>
              <a:buFontTx/>
              <a:buAutoNum type="arabicPeriod" startAt="2"/>
            </a:pPr>
            <a:r>
              <a:rPr lang="ru-RU" sz="2000" b="1">
                <a:latin typeface="Calibri" pitchFamily="34" charset="0"/>
                <a:cs typeface="Times New Roman" pitchFamily="18" charset="0"/>
              </a:rPr>
              <a:t>Замены букв по кинетическому принципу (б-д, а-о, и-у);</a:t>
            </a:r>
          </a:p>
          <a:p>
            <a:pPr eaLnBrk="0" hangingPunct="0">
              <a:lnSpc>
                <a:spcPts val="1100"/>
              </a:lnSpc>
              <a:buFontTx/>
              <a:buAutoNum type="arabicPeriod" startAt="2"/>
            </a:pPr>
            <a:endParaRPr lang="ru-RU" sz="2000" b="1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ts val="1100"/>
              </a:lnSpc>
              <a:buFontTx/>
              <a:buChar char="-"/>
            </a:pPr>
            <a:endParaRPr lang="ru-RU" sz="2000" b="1">
              <a:latin typeface="Calibri" pitchFamily="34" charset="0"/>
              <a:cs typeface="David" pitchFamily="34" charset="-79"/>
            </a:endParaRPr>
          </a:p>
          <a:p>
            <a:pPr eaLnBrk="0" hangingPunct="0">
              <a:lnSpc>
                <a:spcPts val="1100"/>
              </a:lnSpc>
              <a:buFontTx/>
              <a:buAutoNum type="arabicPeriod" startAt="3"/>
            </a:pPr>
            <a:r>
              <a:rPr lang="ru-RU" sz="2000" b="1">
                <a:latin typeface="Calibri" pitchFamily="34" charset="0"/>
                <a:cs typeface="Times New Roman" pitchFamily="18" charset="0"/>
              </a:rPr>
              <a:t>Смешения по оптическому принципу (в-д, л-м, п-т);</a:t>
            </a:r>
          </a:p>
          <a:p>
            <a:pPr eaLnBrk="0" hangingPunct="0">
              <a:lnSpc>
                <a:spcPts val="1100"/>
              </a:lnSpc>
              <a:buFontTx/>
              <a:buAutoNum type="arabicPeriod" startAt="3"/>
            </a:pPr>
            <a:endParaRPr lang="ru-RU" sz="2000" b="1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ts val="1100"/>
              </a:lnSpc>
              <a:buFontTx/>
              <a:buChar char="-"/>
            </a:pPr>
            <a:endParaRPr lang="ru-RU" sz="2000" b="1">
              <a:latin typeface="Calibri" pitchFamily="34" charset="0"/>
              <a:cs typeface="David" pitchFamily="34" charset="-79"/>
            </a:endParaRPr>
          </a:p>
          <a:p>
            <a:pPr eaLnBrk="0" hangingPunct="0">
              <a:lnSpc>
                <a:spcPts val="1100"/>
              </a:lnSpc>
            </a:pPr>
            <a:r>
              <a:rPr lang="ru-RU" sz="2000" b="1">
                <a:latin typeface="Calibri" pitchFamily="34" charset="0"/>
                <a:cs typeface="Times New Roman" pitchFamily="18" charset="0"/>
              </a:rPr>
              <a:t> 4.  Недописывание элементов букв;</a:t>
            </a:r>
          </a:p>
          <a:p>
            <a:pPr eaLnBrk="0" hangingPunct="0">
              <a:lnSpc>
                <a:spcPts val="1100"/>
              </a:lnSpc>
            </a:pPr>
            <a:endParaRPr lang="ru-RU" sz="2000" b="1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ts val="1100"/>
              </a:lnSpc>
            </a:pPr>
            <a:endParaRPr lang="ru-RU" sz="2000" b="1">
              <a:latin typeface="Calibri" pitchFamily="34" charset="0"/>
              <a:cs typeface="David" pitchFamily="34" charset="-79"/>
            </a:endParaRPr>
          </a:p>
          <a:p>
            <a:pPr eaLnBrk="0" hangingPunct="0">
              <a:lnSpc>
                <a:spcPts val="1100"/>
              </a:lnSpc>
              <a:buFontTx/>
              <a:buAutoNum type="arabicPeriod" startAt="5"/>
            </a:pPr>
            <a:r>
              <a:rPr lang="ru-RU" sz="2000" b="1">
                <a:latin typeface="Calibri" pitchFamily="34" charset="0"/>
                <a:cs typeface="Times New Roman" pitchFamily="18" charset="0"/>
              </a:rPr>
              <a:t>Добавление лишних элементов; </a:t>
            </a:r>
          </a:p>
          <a:p>
            <a:pPr eaLnBrk="0" hangingPunct="0">
              <a:lnSpc>
                <a:spcPts val="1100"/>
              </a:lnSpc>
              <a:buFontTx/>
              <a:buAutoNum type="arabicPeriod" startAt="5"/>
            </a:pPr>
            <a:endParaRPr lang="ru-RU" sz="2000" b="1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ts val="1100"/>
              </a:lnSpc>
              <a:buFontTx/>
              <a:buChar char="-"/>
            </a:pPr>
            <a:endParaRPr lang="ru-RU" sz="2000" b="1">
              <a:latin typeface="Calibri" pitchFamily="34" charset="0"/>
              <a:cs typeface="David" pitchFamily="34" charset="-79"/>
            </a:endParaRPr>
          </a:p>
          <a:p>
            <a:pPr eaLnBrk="0" hangingPunct="0">
              <a:lnSpc>
                <a:spcPts val="1100"/>
              </a:lnSpc>
            </a:pPr>
            <a:r>
              <a:rPr lang="ru-RU" sz="2000" b="1">
                <a:latin typeface="Calibri" pitchFamily="34" charset="0"/>
                <a:cs typeface="Times New Roman" pitchFamily="18" charset="0"/>
              </a:rPr>
              <a:t>6.  Неправильное расположение элементов букв относительно друг друга;</a:t>
            </a:r>
          </a:p>
          <a:p>
            <a:pPr eaLnBrk="0" hangingPunct="0">
              <a:lnSpc>
                <a:spcPts val="1100"/>
              </a:lnSpc>
            </a:pPr>
            <a:endParaRPr lang="ru-RU" sz="2000" b="1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ts val="1100"/>
              </a:lnSpc>
            </a:pPr>
            <a:endParaRPr lang="ru-RU" sz="2000" b="1">
              <a:latin typeface="Calibri" pitchFamily="34" charset="0"/>
              <a:cs typeface="David" pitchFamily="34" charset="-79"/>
            </a:endParaRPr>
          </a:p>
          <a:p>
            <a:pPr eaLnBrk="0" hangingPunct="0">
              <a:lnSpc>
                <a:spcPts val="1100"/>
              </a:lnSpc>
            </a:pPr>
            <a:r>
              <a:rPr lang="ru-RU" sz="2000" b="1">
                <a:latin typeface="Calibri" pitchFamily="34" charset="0"/>
                <a:cs typeface="Times New Roman" pitchFamily="18" charset="0"/>
              </a:rPr>
              <a:t> 7. Зеркальное написание букв; (характерно чаще для левшей) </a:t>
            </a:r>
          </a:p>
          <a:p>
            <a:pPr eaLnBrk="0" hangingPunct="0">
              <a:lnSpc>
                <a:spcPts val="1100"/>
              </a:lnSpc>
            </a:pPr>
            <a:endParaRPr lang="ru-RU" sz="2000" b="1">
              <a:latin typeface="Calibri" pitchFamily="34" charset="0"/>
              <a:cs typeface="David" pitchFamily="34" charset="-79"/>
            </a:endParaRPr>
          </a:p>
          <a:p>
            <a:pPr eaLnBrk="0" hangingPunct="0">
              <a:lnSpc>
                <a:spcPts val="1100"/>
              </a:lnSpc>
            </a:pPr>
            <a:endParaRPr lang="ru-RU" sz="2000" b="1">
              <a:latin typeface="Calibri" pitchFamily="34" charset="0"/>
              <a:cs typeface="David" pitchFamily="34" charset="-79"/>
            </a:endParaRPr>
          </a:p>
          <a:p>
            <a:pPr eaLnBrk="0" hangingPunct="0">
              <a:lnSpc>
                <a:spcPts val="1100"/>
              </a:lnSpc>
            </a:pPr>
            <a:r>
              <a:rPr lang="ru-RU" sz="2000" b="1">
                <a:latin typeface="Calibri" pitchFamily="34" charset="0"/>
                <a:cs typeface="Times New Roman" pitchFamily="18" charset="0"/>
              </a:rPr>
              <a:t>8. Пропуски, перестановки, вставки букв и недописывание слов;</a:t>
            </a:r>
          </a:p>
          <a:p>
            <a:pPr eaLnBrk="0" hangingPunct="0">
              <a:lnSpc>
                <a:spcPts val="1100"/>
              </a:lnSpc>
            </a:pPr>
            <a:endParaRPr lang="ru-RU" sz="2000" b="1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ts val="1100"/>
              </a:lnSpc>
            </a:pPr>
            <a:endParaRPr lang="ru-RU" sz="2000" b="1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ts val="1100"/>
              </a:lnSpc>
            </a:pPr>
            <a:r>
              <a:rPr lang="ru-RU" sz="2000" b="1">
                <a:latin typeface="Calibri" pitchFamily="34" charset="0"/>
                <a:cs typeface="Times New Roman" pitchFamily="18" charset="0"/>
              </a:rPr>
              <a:t>9. Несоразмерность букв, несоблюдение строки и наклон</a:t>
            </a:r>
            <a:r>
              <a:rPr lang="ru-RU" sz="2000" b="1">
                <a:cs typeface="Times New Roman" pitchFamily="18" charset="0"/>
              </a:rPr>
              <a:t>а.</a:t>
            </a:r>
            <a:endParaRPr lang="ru-RU" sz="2000" b="1"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4188</Words>
  <Application>Microsoft Office PowerPoint</Application>
  <PresentationFormat>Экран (4:3)</PresentationFormat>
  <Paragraphs>611</Paragraphs>
  <Slides>89</Slides>
  <Notes>88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89</vt:i4>
      </vt:variant>
    </vt:vector>
  </HeadingPairs>
  <TitlesOfParts>
    <vt:vector size="98" baseType="lpstr">
      <vt:lpstr>Calibri</vt:lpstr>
      <vt:lpstr>Arial</vt:lpstr>
      <vt:lpstr>Times New Roman</vt:lpstr>
      <vt:lpstr>Cambria</vt:lpstr>
      <vt:lpstr>David</vt:lpstr>
      <vt:lpstr>Symbol</vt:lpstr>
      <vt:lpstr>Georgia</vt:lpstr>
      <vt:lpstr>Verdana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5q</cp:lastModifiedBy>
  <cp:revision>260</cp:revision>
  <dcterms:created xsi:type="dcterms:W3CDTF">2014-03-02T16:46:23Z</dcterms:created>
  <dcterms:modified xsi:type="dcterms:W3CDTF">2016-11-06T15:32:34Z</dcterms:modified>
</cp:coreProperties>
</file>