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D02BA5-6BBC-4C1D-A34A-0C1C49FD24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0.xml"/><Relationship Id="rId7" Type="http://schemas.openxmlformats.org/officeDocument/2006/relationships/image" Target="../media/image2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952327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Финансовая грамотность дошкольников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815883"/>
            <a:ext cx="2520280" cy="355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ÐÐ°ÑÑÐ¸Ð½ÐºÐ¸ Ð¿Ð¾ Ð·Ð°Ð¿ÑÐ¾ÑÑ Ð´ÐµÑÑÐºÐ¸Ðµ ÐºÐ°ÑÑÐ¸Ð½ÐºÐ¸ Ð´ÐµÐ½ÑÐ³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2664296" cy="225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 txBox="1">
            <a:spLocks noChangeArrowheads="1"/>
          </p:cNvSpPr>
          <p:nvPr/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 b="1">
                <a:ea typeface="Calibri" pitchFamily="34" charset="0"/>
                <a:cs typeface="Calibri" pitchFamily="34" charset="0"/>
                <a:sym typeface="Calibri" pitchFamily="34" charset="0"/>
              </a:rPr>
              <a:t>Основные направления работы </a:t>
            </a:r>
            <a:br>
              <a:rPr lang="ru-RU" altLang="ru-RU" sz="4400" b="1">
                <a:ea typeface="Calibri" pitchFamily="34" charset="0"/>
                <a:cs typeface="Calibri" pitchFamily="34" charset="0"/>
                <a:sym typeface="Calibri" pitchFamily="34" charset="0"/>
              </a:rPr>
            </a:br>
            <a:endParaRPr lang="ru-RU" altLang="ru-RU" sz="4400" b="1"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8435" name="Picture 2" descr="http://nikaomsk.ru/wp-content/uploads/2015/05/okrujayushiy_mir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9275" y="2276475"/>
            <a:ext cx="3286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smtClean="0"/>
              <a:t>В данной Программе можно выделить 3 Модуля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436" y="2066062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Модуль 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  <a:p>
            <a:pPr algn="ctr" eaLnBrk="1" hangingPunct="1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«Семейный круг»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95288" y="4867275"/>
            <a:ext cx="45227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b="1" i="1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95288" y="4437063"/>
            <a:ext cx="31607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eaLnBrk="1" hangingPunct="1"/>
            <a:endParaRPr lang="ru-RU" altLang="ru-RU" sz="16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63550" y="4733925"/>
            <a:ext cx="47561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Разработан:</a:t>
            </a:r>
          </a:p>
          <a:p>
            <a:pPr eaLnBrk="1" hangingPunct="1">
              <a:defRPr/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Вихарева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Борисовна методист  МАДОУ «детский сад № 421 «Гармония» г. Перми</a:t>
            </a:r>
          </a:p>
          <a:p>
            <a:pPr eaLnBrk="1" hangingPunct="1">
              <a:defRPr/>
            </a:pPr>
            <a:endParaRPr lang="ru-RU" altLang="ru-RU" b="1" i="1" dirty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b="1" i="1" dirty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-100013"/>
            <a:ext cx="3924300" cy="29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042988" y="4005263"/>
            <a:ext cx="6400800" cy="1752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i="1" dirty="0" smtClean="0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Разработан: </a:t>
            </a:r>
            <a:endParaRPr lang="ru-RU" altLang="ru-RU" sz="2400" b="1" i="1" dirty="0">
              <a:solidFill>
                <a:srgbClr val="2130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Останина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зам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зав. по ВМР МАДОУ «Детский сад № 55» г. Перми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963" y="1638259"/>
            <a:ext cx="7773988" cy="14668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Модуль 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«Копилка»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6" descr="https://apexspecialtyvehicles.com/wp-content/uploads/2016/10/piggybank-1.png"/>
          <p:cNvPicPr>
            <a:picLocks noChangeAspect="1" noChangeArrowheads="1"/>
          </p:cNvPicPr>
          <p:nvPr/>
        </p:nvPicPr>
        <p:blipFill>
          <a:blip r:embed="rId2" cstate="print"/>
          <a:srcRect l="14619" t="8012" r="24059" b="13402"/>
          <a:stretch>
            <a:fillRect/>
          </a:stretch>
        </p:blipFill>
        <p:spPr bwMode="auto">
          <a:xfrm>
            <a:off x="6399213" y="349250"/>
            <a:ext cx="2722562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914775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9341" y="188640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Модуль 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«Богатство Пармы»</a:t>
            </a:r>
          </a:p>
        </p:txBody>
      </p:sp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681038" y="2295525"/>
            <a:ext cx="71262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Разработан: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Чабан С.А.</a:t>
            </a:r>
          </a:p>
          <a:p>
            <a:pPr eaLnBrk="1" hangingPunct="1"/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зам. заведующего по ВМР </a:t>
            </a:r>
          </a:p>
          <a:p>
            <a:pPr eaLnBrk="1" hangingPunct="1"/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МАДОУ «ЦРР-детский сад № 67» г. Перми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Истомина </a:t>
            </a:r>
            <a:r>
              <a:rPr lang="ru-RU" altLang="ru-RU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Е.А.</a:t>
            </a:r>
          </a:p>
          <a:p>
            <a:pPr eaLnBrk="1" hangingPunct="1"/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методист МАДОУ «Детский сад № 418» г. Перми </a:t>
            </a:r>
          </a:p>
          <a:p>
            <a:pPr eaLnBrk="1" hangingPunct="1"/>
            <a:r>
              <a:rPr lang="ru-RU" altLang="ru-RU" sz="2400" b="1" i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altLang="ru-RU" sz="1600" b="1">
                <a:solidFill>
                  <a:srgbClr val="21306A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eaLnBrk="1" hangingPunct="1"/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634024"/>
            <a:ext cx="579607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одуль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Семейный круг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8186"/>
            <a:ext cx="14542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318588"/>
            <a:ext cx="4248472" cy="64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7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91" y="476672"/>
            <a:ext cx="87849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модуля «Семейный круг»:</a:t>
            </a:r>
            <a:r>
              <a:rPr lang="ru-RU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</a:p>
          <a:p>
            <a:pPr algn="ctr"/>
            <a:endParaRPr lang="ru-RU" sz="14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Способствовать формированию</a:t>
            </a: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 у детей дошкольного возраста</a:t>
            </a: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первоначальных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 представлений о семейном бюджете и значимости финансовой грамотности</a:t>
            </a: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 в семейной экономике.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4998" y="2348880"/>
            <a:ext cx="3893030" cy="54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064896" cy="4824536"/>
          </a:xfrm>
        </p:spPr>
        <p:txBody>
          <a:bodyPr>
            <a:norm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Формировать 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представление, что трудовая деятельность–это система  взаимосвязанных компонентов и результат деятельности зависит от качества выполнения каждого из 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компонентов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/>
              </a:rPr>
              <a:t>. </a:t>
            </a:r>
            <a:r>
              <a:rPr lang="ru-RU" sz="2000" dirty="0">
                <a:latin typeface="Trebuchet MS" panose="020B0603020202020204" pitchFamily="34" charset="0"/>
                <a:ea typeface="Times New Roman"/>
              </a:rPr>
              <a:t>Формировать навыки бережного отношения к результатам труда взрослых, умение ценить чужой и собственный труд</a:t>
            </a: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Воспитывать у детей привычки культурного, рационального, ресурсосберегающего поведения в быту.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Дать представление экономической категории «Семейный бюджет», его структуры и динамики.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Учить чувствовать стороны экономической действительности благодаря </a:t>
            </a:r>
            <a:r>
              <a:rPr lang="ru-RU" sz="2000" dirty="0" err="1" smtClean="0">
                <a:latin typeface="Trebuchet MS" panose="020B0603020202020204" pitchFamily="34" charset="0"/>
                <a:ea typeface="Times New Roman"/>
              </a:rPr>
              <a:t>приобщенности</a:t>
            </a: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 к повседневным делам семьи.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Воспитывать разумное отношение к деньгам и способности рационально формулировать свои запросы как члена семьи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632848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модуля </a:t>
            </a:r>
            <a:r>
              <a:rPr lang="ru-RU" sz="3600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«Семейный круг</a:t>
            </a:r>
            <a:r>
              <a:rPr lang="ru-RU" sz="3200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»:</a:t>
            </a:r>
            <a:r>
              <a:rPr lang="ru-RU" sz="32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194" y="4941168"/>
            <a:ext cx="1461970" cy="21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9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35696" y="2204864"/>
            <a:ext cx="2587254" cy="1847689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знакомится с профессиями»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(Профессии родителей. Труд) 3-7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7286" y="4539743"/>
            <a:ext cx="2592288" cy="1913593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учит быть помощником в семье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(Домашние обязанности) 3-7 лет</a:t>
            </a:r>
          </a:p>
          <a:p>
            <a:pPr lvl="0" algn="ctr"/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47" y="4509120"/>
            <a:ext cx="2592288" cy="1944216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«Азы домашней бухгалтерии              с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Феечкой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Копеечкой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3-7 лет</a:t>
            </a:r>
            <a:endParaRPr lang="ru-RU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5504" y="4507732"/>
            <a:ext cx="2592288" cy="1945604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управляла своими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хотелками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3-7 лет</a:t>
            </a:r>
            <a:endParaRPr lang="ru-RU" sz="1400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5148064" y="2204863"/>
            <a:ext cx="2592288" cy="1847689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стала рачительной хозяйкой»</a:t>
            </a:r>
            <a:endParaRPr lang="ru-RU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(Полезные привычки в быту) 3-7 лет</a:t>
            </a:r>
          </a:p>
          <a:p>
            <a:pPr lvl="0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759" y="260648"/>
            <a:ext cx="2880320" cy="1656184"/>
          </a:xfrm>
          <a:prstGeom prst="rect">
            <a:avLst/>
          </a:prstGeom>
          <a:gradFill>
            <a:gsLst>
              <a:gs pos="0">
                <a:srgbClr val="48EE32"/>
              </a:gs>
              <a:gs pos="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Разделы модуля</a:t>
            </a:r>
          </a:p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«Семейный круг»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92444">
            <a:off x="167563" y="748797"/>
            <a:ext cx="70644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одуль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«Богатство 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Пармы»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687" y="2257060"/>
            <a:ext cx="7303681" cy="16557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Региональная Программа по финансово-экономической грамотности детей дошкольного возраста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«Открытия </a:t>
            </a:r>
            <a:r>
              <a:rPr lang="ru-RU" sz="5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Феечки</a:t>
            </a:r>
            <a:r>
              <a:rPr lang="ru-RU" sz="5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Копеечки»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2847975" y="5861050"/>
            <a:ext cx="31623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2000"/>
              <a:t>28 августа 2018 г.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2000"/>
              <a:t>г. Пермь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3821113" y="4178300"/>
            <a:ext cx="52054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000" b="1" dirty="0"/>
              <a:t>Любимова Л.В., к.п.н., доцент, доцент Педагогического факультета РИНО ПГНИУ, член авторского коллектива ООП «Детский сад 2100», эксперт в сфере образования,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000" b="1" dirty="0"/>
              <a:t>почетный работник высшей школы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098675" y="327025"/>
            <a:ext cx="7092950" cy="11652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/>
              <a:t>Пермский государственный национальный исследовательский университет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/>
              <a:t>Региональный институт непрерывного образования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/>
              <a:t>ПЕДАГОГИЧЕСКИЙ ФАКУЛЬТЕТ</a:t>
            </a:r>
            <a:endParaRPr lang="ru-RU" sz="2000" dirty="0"/>
          </a:p>
        </p:txBody>
      </p:sp>
      <p:pic>
        <p:nvPicPr>
          <p:cNvPr id="4102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355600"/>
            <a:ext cx="14271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Users\User\Desktop\феечка\копееч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79850"/>
            <a:ext cx="17922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91" y="1052736"/>
            <a:ext cx="439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 детей дошкольного возраста  представлений об особенностях </a:t>
            </a:r>
            <a:endParaRPr lang="ru-RU" sz="28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производства товаров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сельско-хозяйственного </a:t>
            </a:r>
            <a:endParaRPr lang="ru-RU" sz="28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промышленного комплексов Пермского края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2800" b="1" dirty="0">
              <a:solidFill>
                <a:srgbClr val="4E67C8">
                  <a:lumMod val="50000"/>
                </a:srgbClr>
              </a:solidFill>
            </a:endParaRPr>
          </a:p>
        </p:txBody>
      </p:sp>
      <p:sp>
        <p:nvSpPr>
          <p:cNvPr id="3" name="AutoShape 2" descr="https://apf.mail.ru/cgi-bin/readmsg/%D0%BA%D0%BE%D0%BF%D0%B5%D0%B5%D1%87%D0%BA%D0%B01%20%D0%BF%D1%80%D0%BE%D0%B7%D1%80%D0%B0%D1%87%D0%BD.png?id=15353624040000000646%3B0%3B2&amp;x-email=chabanka.1975%40inbox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/%D0%BA%D0%BE%D0%BF%D0%B5%D0%B5%D1%87%D0%BA%D0%B01%20%D0%BF%D1%80%D0%BE%D0%B7%D1%80%D0%B0%D1%87%D0%BD.png?id=15353624040000000646%3B0%3B2&amp;x-email=chabanka.1975%40inbox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%D0%BA%D0%BE%D0%BF%D0%B5%D0%B5%D1%87%D0%BA%D0%B01%20%D0%BF%D1%80%D0%BE%D0%B7%D1%80%D0%B0%D1%87%D0%BD.png?id=15353624040000000646%3B0%3B2&amp;x-email=chabanka.1975%40inbox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323" y="0"/>
            <a:ext cx="47106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60337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модуля «Богатство Пармы»:</a:t>
            </a:r>
            <a:r>
              <a:rPr lang="ru-RU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016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23528" y="260648"/>
            <a:ext cx="2592288" cy="1728192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«Растут ли 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булки на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деревьях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(3-7 лет)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74160"/>
            <a:ext cx="2592288" cy="1714679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sz="2000" b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феечки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Копеечки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 молочной</a:t>
            </a:r>
            <a:endParaRPr lang="ru-RU" sz="2000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реке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3-7 лет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1064" y="230191"/>
            <a:ext cx="2592288" cy="1714679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«Зеленое 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золото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(4-7 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81128"/>
            <a:ext cx="2592288" cy="1728192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люди помогли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феечке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Копеечке самолет собрать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3365" y="4581128"/>
            <a:ext cx="2592288" cy="1728192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«Черное и голубое золото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(6-7 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7616" y="4581128"/>
            <a:ext cx="2592288" cy="1728192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и царица Химия подружились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(6-7 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91514" y="2420888"/>
            <a:ext cx="2592288" cy="1656184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«Пермяк-соленые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уши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(5-7 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</a:p>
          <a:p>
            <a:pPr lvl="0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1064" y="2420888"/>
            <a:ext cx="2592288" cy="1656184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«От руды</a:t>
            </a:r>
          </a:p>
          <a:p>
            <a:pPr lvl="0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до   </a:t>
            </a:r>
          </a:p>
          <a:p>
            <a:pPr lvl="0"/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металла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5-7 лет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204864"/>
            <a:ext cx="2880320" cy="2160240"/>
          </a:xfrm>
          <a:prstGeom prst="rect">
            <a:avLst/>
          </a:prstGeom>
          <a:gradFill>
            <a:gsLst>
              <a:gs pos="0">
                <a:srgbClr val="48EE32"/>
              </a:gs>
              <a:gs pos="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одуль</a:t>
            </a:r>
          </a:p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«Богатство   Пармы»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5502"/>
            <a:ext cx="1741366" cy="17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8" y="836712"/>
            <a:ext cx="90086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741" y="620688"/>
            <a:ext cx="7921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 descr="ÐÐ°ÑÑÐ¸Ð½ÐºÐ¸ Ð¿Ð¾ Ð·Ð°Ð¿ÑÐ¾ÑÑ ÑÐ¾Ð»Ñ Ð½Ð° Ð¿ÑÐ¾Ð·ÑÐ°ÑÐ½Ð¾Ð¼ ÑÐ¾Ð½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658" y="2996952"/>
            <a:ext cx="1229378" cy="10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ÐÐ°ÑÑÐ¸Ð½ÐºÐ¸ Ð¿Ð¾ Ð·Ð°Ð¿ÑÐ¾ÑÑ ÑÐ°Ð¼Ð¾Ð»ÐµÑ Ð½Ð° Ð¿ÑÐ¾Ð·ÑÐ°ÑÐ½Ð¾Ð¼ ÑÐ¾Ð½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498" y="5537397"/>
            <a:ext cx="1405709" cy="7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255" y="5157193"/>
            <a:ext cx="1043580" cy="10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1059552" cy="16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ÐÐ°ÑÑÐ¸Ð½ÐºÐ¸ Ð¿Ð¾ Ð·Ð°Ð¿ÑÐ¾ÑÑ ÐºÐ°ÑÑÐ¸Ð½ÐºÐ° ÐºÐ¾Ð»Ð±Ñ Ð½Ð° Ð¿ÑÐ¾Ð·ÑÐ°ÑÐ½Ð¾Ð¼ ÑÐ¾Ð½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887" y="5616454"/>
            <a:ext cx="2470642" cy="6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923026" cy="3714776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496"/>
            <a:ext cx="8215370" cy="2808312"/>
          </a:xfrm>
        </p:spPr>
        <p:txBody>
          <a:bodyPr/>
          <a:lstStyle/>
          <a:p>
            <a:pPr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b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«Копилка»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Picture 6" descr="https://apexspecialtyvehicles.com/wp-content/uploads/2016/10/piggybank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9" t="8013" r="24059" b="13402"/>
          <a:stretch/>
        </p:blipFill>
        <p:spPr bwMode="auto">
          <a:xfrm>
            <a:off x="2357422" y="0"/>
            <a:ext cx="3929090" cy="31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MACHI~1\AppData\Local\Temp\Rar$DIa0.124\копеечка прозрачн.png"/>
          <p:cNvPicPr>
            <a:picLocks noChangeAspect="1" noChangeArrowheads="1"/>
          </p:cNvPicPr>
          <p:nvPr/>
        </p:nvPicPr>
        <p:blipFill>
          <a:blip r:embed="rId3" cstate="print"/>
          <a:srcRect t="13541" b="18750"/>
          <a:stretch>
            <a:fillRect/>
          </a:stretch>
        </p:blipFill>
        <p:spPr bwMode="auto">
          <a:xfrm>
            <a:off x="6599190" y="4429108"/>
            <a:ext cx="254481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328614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модуля «Копилка»: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пониманию детьми ценности и значения денег в жизни человека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EMACHI~1\AppData\Local\Temp\Rar$DIa0.124\копеечка прозрачн.png"/>
          <p:cNvPicPr>
            <a:picLocks noChangeAspect="1" noChangeArrowheads="1"/>
          </p:cNvPicPr>
          <p:nvPr/>
        </p:nvPicPr>
        <p:blipFill>
          <a:blip r:embed="rId2" cstate="print"/>
          <a:srcRect t="13541" b="18750"/>
          <a:stretch>
            <a:fillRect/>
          </a:stretch>
        </p:blipFill>
        <p:spPr bwMode="auto">
          <a:xfrm>
            <a:off x="5929322" y="3789753"/>
            <a:ext cx="3214678" cy="3068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ACHI~1\AppData\Local\Temp\Rar$DIa0.124\копеечка прозрачн.png"/>
          <p:cNvPicPr>
            <a:picLocks noChangeAspect="1" noChangeArrowheads="1"/>
          </p:cNvPicPr>
          <p:nvPr/>
        </p:nvPicPr>
        <p:blipFill>
          <a:blip r:embed="rId2" cstate="print"/>
          <a:srcRect t="13541" b="18750"/>
          <a:stretch>
            <a:fillRect/>
          </a:stretch>
        </p:blipFill>
        <p:spPr bwMode="auto">
          <a:xfrm>
            <a:off x="6503441" y="4258111"/>
            <a:ext cx="2640559" cy="25202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 «Копилка»: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понятием что такое деньги, с историей возникновения денег.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представление детей о разных видах денег.</a:t>
            </a:r>
          </a:p>
          <a:p>
            <a:pPr marL="457200" indent="-457200">
              <a:buFont typeface="Arial"/>
              <a:buAutoNum type="arabicPeriod"/>
            </a:pP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ведущим предприятием региона: печатной фабрикой Гознак, процессом изготовления денег.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представлений детей о значении денег в жизни человека в прошлом и современном мире.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представление детей о способах хранения денег.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модуля «Копилка»: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285860"/>
            <a:ext cx="4286280" cy="2214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4000504"/>
            <a:ext cx="4286280" cy="2214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живут деньги»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(5-7 лет)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000504"/>
            <a:ext cx="4286280" cy="2214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Феечка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Копеечка  на Пермской печатной фабрике Гознак» </a:t>
            </a:r>
          </a:p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(5-7 лет)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285860"/>
            <a:ext cx="4286280" cy="2214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643182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Феечка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Копеечка узнала, что такое деньги» (3-7 лет)</a:t>
            </a:r>
            <a:endParaRPr lang="ru-RU" sz="2000" dirty="0">
              <a:solidFill>
                <a:schemeClr val="tx2"/>
              </a:solidFill>
            </a:endParaRPr>
          </a:p>
        </p:txBody>
      </p:sp>
      <p:grpSp>
        <p:nvGrpSpPr>
          <p:cNvPr id="4" name="Группа 30"/>
          <p:cNvGrpSpPr/>
          <p:nvPr/>
        </p:nvGrpSpPr>
        <p:grpSpPr>
          <a:xfrm>
            <a:off x="5357818" y="4143380"/>
            <a:ext cx="2357454" cy="1071570"/>
            <a:chOff x="734517" y="4961745"/>
            <a:chExt cx="2443428" cy="107157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627" r="9178" b="6272"/>
            <a:stretch/>
          </p:blipFill>
          <p:spPr>
            <a:xfrm>
              <a:off x="1527637" y="4961745"/>
              <a:ext cx="1650308" cy="1071570"/>
            </a:xfrm>
            <a:prstGeom prst="rect">
              <a:avLst/>
            </a:prstGeom>
          </p:spPr>
        </p:pic>
        <p:pic>
          <p:nvPicPr>
            <p:cNvPr id="33" name="Picture 6" descr="C:\Users\EMACHI~1\AppData\Local\Temp\Rar$DIa0.559\копеечка1.jpg"/>
            <p:cNvPicPr>
              <a:picLocks noChangeAspect="1" noChangeArrowheads="1"/>
            </p:cNvPicPr>
            <p:nvPr/>
          </p:nvPicPr>
          <p:blipFill>
            <a:blip r:embed="rId3" cstate="print"/>
            <a:srcRect t="11593" b="12598"/>
            <a:stretch>
              <a:fillRect/>
            </a:stretch>
          </p:blipFill>
          <p:spPr bwMode="auto">
            <a:xfrm>
              <a:off x="734517" y="4961745"/>
              <a:ext cx="1002752" cy="1071570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4643438" y="2643182"/>
            <a:ext cx="43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Феечка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Копеечка - коллекционер или какие бывают деньги» (3-7 лет)</a:t>
            </a:r>
            <a:endParaRPr lang="ru-RU" sz="2000" dirty="0">
              <a:solidFill>
                <a:schemeClr val="tx2"/>
              </a:solidFill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1357290" y="4143380"/>
            <a:ext cx="1839827" cy="1066738"/>
            <a:chOff x="995213" y="3700211"/>
            <a:chExt cx="1839827" cy="106673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7969" y="3700211"/>
              <a:ext cx="1817071" cy="1066738"/>
            </a:xfrm>
            <a:prstGeom prst="rect">
              <a:avLst/>
            </a:prstGeom>
          </p:spPr>
        </p:pic>
        <p:pic>
          <p:nvPicPr>
            <p:cNvPr id="36" name="Picture 2" descr="C:\Users\EMACHI~1\AppData\Local\Temp\Rar$DIa0.678\копеечка прозрачн.png"/>
            <p:cNvPicPr>
              <a:picLocks noChangeAspect="1" noChangeArrowheads="1"/>
            </p:cNvPicPr>
            <p:nvPr/>
          </p:nvPicPr>
          <p:blipFill>
            <a:blip r:embed="rId5" cstate="print"/>
            <a:srcRect t="12253" b="18709"/>
            <a:stretch>
              <a:fillRect/>
            </a:stretch>
          </p:blipFill>
          <p:spPr bwMode="auto">
            <a:xfrm>
              <a:off x="995213" y="3942415"/>
              <a:ext cx="816366" cy="794478"/>
            </a:xfrm>
            <a:prstGeom prst="rect">
              <a:avLst/>
            </a:prstGeom>
            <a:noFill/>
          </p:spPr>
        </p:pic>
      </p:grpSp>
      <p:grpSp>
        <p:nvGrpSpPr>
          <p:cNvPr id="6" name="Группа 36"/>
          <p:cNvGrpSpPr/>
          <p:nvPr/>
        </p:nvGrpSpPr>
        <p:grpSpPr>
          <a:xfrm>
            <a:off x="1500166" y="1428736"/>
            <a:ext cx="1884799" cy="1063281"/>
            <a:chOff x="950242" y="1426200"/>
            <a:chExt cx="1884799" cy="106328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460" t="16103" r="39744" b="48690"/>
            <a:stretch/>
          </p:blipFill>
          <p:spPr>
            <a:xfrm>
              <a:off x="1094282" y="1426200"/>
              <a:ext cx="1740759" cy="1063281"/>
            </a:xfrm>
            <a:prstGeom prst="rect">
              <a:avLst/>
            </a:prstGeom>
          </p:spPr>
        </p:pic>
        <p:grpSp>
          <p:nvGrpSpPr>
            <p:cNvPr id="7" name="Группа 11"/>
            <p:cNvGrpSpPr/>
            <p:nvPr/>
          </p:nvGrpSpPr>
          <p:grpSpPr>
            <a:xfrm>
              <a:off x="950242" y="1469036"/>
              <a:ext cx="1422726" cy="989351"/>
              <a:chOff x="950242" y="1469036"/>
              <a:chExt cx="1422726" cy="989351"/>
            </a:xfrm>
          </p:grpSpPr>
          <p:pic>
            <p:nvPicPr>
              <p:cNvPr id="40" name="Picture 3" descr="C:\Users\EMACHI~1\AppData\Local\Temp\Rar$DIa0.277\копеечка1 прозрачн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2240" b="18907"/>
              <a:stretch>
                <a:fillRect/>
              </a:stretch>
            </p:blipFill>
            <p:spPr bwMode="auto">
              <a:xfrm>
                <a:off x="950242" y="1469036"/>
                <a:ext cx="1019349" cy="989351"/>
              </a:xfrm>
              <a:prstGeom prst="rect">
                <a:avLst/>
              </a:prstGeom>
              <a:noFill/>
            </p:spPr>
          </p:pic>
          <p:pic>
            <p:nvPicPr>
              <p:cNvPr id="41" name="Picture 5" descr="http://trikky.ru/wp-content/blogs.dir/1/files/2016/08/azaza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6680" t="6885" r="24927" b="10000"/>
              <a:stretch>
                <a:fillRect/>
              </a:stretch>
            </p:blipFill>
            <p:spPr bwMode="auto">
              <a:xfrm>
                <a:off x="1783829" y="1484028"/>
                <a:ext cx="589139" cy="80946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41"/>
          <p:cNvGrpSpPr/>
          <p:nvPr/>
        </p:nvGrpSpPr>
        <p:grpSpPr>
          <a:xfrm>
            <a:off x="5857884" y="1428736"/>
            <a:ext cx="1817071" cy="1056574"/>
            <a:chOff x="1017968" y="2559440"/>
            <a:chExt cx="1817071" cy="105657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02" t="16685" r="26438" b="42580"/>
            <a:stretch/>
          </p:blipFill>
          <p:spPr>
            <a:xfrm>
              <a:off x="1017968" y="2559440"/>
              <a:ext cx="1817071" cy="1046873"/>
            </a:xfrm>
            <a:prstGeom prst="rect">
              <a:avLst/>
            </a:prstGeom>
          </p:spPr>
        </p:pic>
        <p:pic>
          <p:nvPicPr>
            <p:cNvPr id="44" name="Picture 6" descr="C:\Users\EMACHI~1\AppData\Local\Temp\Rar$DIa0.339\копеечка2 прозрачн.png"/>
            <p:cNvPicPr>
              <a:picLocks noChangeAspect="1" noChangeArrowheads="1"/>
            </p:cNvPicPr>
            <p:nvPr/>
          </p:nvPicPr>
          <p:blipFill>
            <a:blip r:embed="rId10" cstate="print"/>
            <a:srcRect l="6966" t="10273" r="7069" b="16940"/>
            <a:stretch>
              <a:fillRect/>
            </a:stretch>
          </p:blipFill>
          <p:spPr bwMode="auto">
            <a:xfrm>
              <a:off x="1484026" y="2578309"/>
              <a:ext cx="869429" cy="10377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7810"/>
            <a:ext cx="82089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ПРИЛОЖЕНИЕ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Современная сюжетно-ролевая игра,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как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средство формирования финансовой грамотности у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детей дошкольного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возраста</a:t>
            </a:r>
            <a:r>
              <a:rPr lang="ru-RU" sz="3600" b="1" dirty="0">
                <a:latin typeface="Times New Roman"/>
                <a:ea typeface="Calibri"/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996952"/>
            <a:ext cx="2360530" cy="33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91" y="1052736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сюжетно-ролевых игр кейса:</a:t>
            </a:r>
            <a:r>
              <a:rPr lang="ru-RU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</a:p>
          <a:p>
            <a:pPr algn="ctr"/>
            <a:endParaRPr lang="ru-RU" sz="28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 smtClean="0"/>
              <a:t>Освоение </a:t>
            </a:r>
            <a:r>
              <a:rPr lang="ru-RU" sz="2800" b="1" dirty="0"/>
              <a:t>детьми смысла трудовой деятельности, уважение к труду, освоение основных финансово-экономических понятий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096344"/>
            <a:ext cx="2668525" cy="37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04813"/>
            <a:ext cx="8640763" cy="59039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Понятие «финансовая грамотность».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Финансовая грамотность – понятие</a:t>
            </a:r>
            <a:r>
              <a:rPr lang="ru-RU" dirty="0">
                <a:solidFill>
                  <a:srgbClr val="002060"/>
                </a:solidFill>
              </a:rPr>
              <a:t>, выходящее за пределы политических, географических и социально-экономических границ.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Финансовая </a:t>
            </a:r>
            <a:r>
              <a:rPr lang="ru-RU" b="1" dirty="0">
                <a:solidFill>
                  <a:srgbClr val="002060"/>
                </a:solidFill>
              </a:rPr>
              <a:t>грамотность </a:t>
            </a:r>
            <a:r>
              <a:rPr lang="ru-RU" dirty="0">
                <a:solidFill>
                  <a:srgbClr val="002060"/>
                </a:solidFill>
              </a:rPr>
              <a:t>– это психологическое качество человека, показывающее степень его осведомленности в финансовых вопросах, умение зарабатывать и управлять деньгами.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сожалению, </a:t>
            </a:r>
            <a:r>
              <a:rPr lang="ru-RU" b="1" dirty="0">
                <a:solidFill>
                  <a:srgbClr val="002060"/>
                </a:solidFill>
              </a:rPr>
              <a:t>финансовой грамотности</a:t>
            </a:r>
            <a:r>
              <a:rPr lang="ru-RU" dirty="0">
                <a:solidFill>
                  <a:srgbClr val="002060"/>
                </a:solidFill>
              </a:rPr>
              <a:t> почти не обучают в детских садах. А грамотное отношение к собственным деньгам и опыт пользования </a:t>
            </a:r>
            <a:r>
              <a:rPr lang="ru-RU" b="1" dirty="0">
                <a:solidFill>
                  <a:srgbClr val="002060"/>
                </a:solidFill>
              </a:rPr>
              <a:t>финансовыми</a:t>
            </a:r>
            <a:r>
              <a:rPr lang="ru-RU" dirty="0">
                <a:solidFill>
                  <a:srgbClr val="002060"/>
                </a:solidFill>
              </a:rPr>
              <a:t> продуктами в раннем возрасте открывает хорошие возможности и способствует </a:t>
            </a:r>
            <a:r>
              <a:rPr lang="ru-RU" b="1" dirty="0">
                <a:solidFill>
                  <a:srgbClr val="002060"/>
                </a:solidFill>
              </a:rPr>
              <a:t>финансовому благополучию детей</a:t>
            </a:r>
            <a:r>
              <a:rPr lang="ru-RU" dirty="0">
                <a:solidFill>
                  <a:srgbClr val="002060"/>
                </a:solidFill>
              </a:rPr>
              <a:t>, когда они вырастают. Еще одним важный урок о деньгах, который стоит получить в </a:t>
            </a:r>
            <a:r>
              <a:rPr lang="ru-RU" b="1" dirty="0">
                <a:solidFill>
                  <a:srgbClr val="002060"/>
                </a:solidFill>
              </a:rPr>
              <a:t>дошкольном</a:t>
            </a:r>
            <a:r>
              <a:rPr lang="ru-RU" dirty="0">
                <a:solidFill>
                  <a:srgbClr val="002060"/>
                </a:solidFill>
              </a:rPr>
              <a:t> возрасте – это умение различать эмоциональные и товарно-денежные отношения.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04664"/>
            <a:ext cx="9144000" cy="1608286"/>
          </a:xfrm>
          <a:prstGeom prst="roundRect">
            <a:avLst/>
          </a:prstGeom>
          <a:solidFill>
            <a:srgbClr val="99FFCC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Как и где можно использовать содержание по финансовой грамотности?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Что для этого нужно знать?</a:t>
            </a:r>
          </a:p>
        </p:txBody>
      </p:sp>
      <p:pic>
        <p:nvPicPr>
          <p:cNvPr id="11269" name="Picture 4" descr="http://i.ytimg.com/vi/2o9-FmEU8A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20938"/>
            <a:ext cx="579913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7" y="5000378"/>
            <a:ext cx="2473052" cy="1308942"/>
          </a:xfrm>
          <a:prstGeom prst="roundRect">
            <a:avLst/>
          </a:prstGeom>
          <a:solidFill>
            <a:srgbClr val="99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Первичные представления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7910" y="3935882"/>
            <a:ext cx="2556815" cy="1313757"/>
          </a:xfrm>
          <a:prstGeom prst="roundRect">
            <a:avLst/>
          </a:prstGeom>
          <a:solidFill>
            <a:srgbClr val="99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Формирование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умений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5877" y="2564904"/>
            <a:ext cx="2422004" cy="1395114"/>
          </a:xfrm>
          <a:prstGeom prst="roundRect">
            <a:avLst/>
          </a:prstGeom>
          <a:solidFill>
            <a:srgbClr val="99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Применение умений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7" y="980728"/>
            <a:ext cx="2987824" cy="1584176"/>
          </a:xfrm>
          <a:prstGeom prst="roundRect">
            <a:avLst/>
          </a:prstGeom>
          <a:solidFill>
            <a:srgbClr val="99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Творческое применение умений в новой ситуации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 rot="19802383">
            <a:off x="2352675" y="2636838"/>
            <a:ext cx="2379663" cy="75565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9520764">
            <a:off x="4781550" y="1204913"/>
            <a:ext cx="2089150" cy="8397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8" name="Picture 3" descr="C:\Users\msi\Downloads\картинки по ДО\интел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2360613"/>
            <a:ext cx="268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гнутая вверх стрелка 13"/>
          <p:cNvSpPr/>
          <p:nvPr/>
        </p:nvSpPr>
        <p:spPr>
          <a:xfrm rot="19565152">
            <a:off x="433388" y="4116388"/>
            <a:ext cx="2303462" cy="6604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30" name="Picture 4" descr="Business Hands On Puzzle Pieces Фотография, картинки, изображения и сток-фотография без роялти. Image 781149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4017963"/>
            <a:ext cx="31003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1788" y="16041"/>
            <a:ext cx="5400600" cy="9912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 первичных представлений к творческой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016" y="404664"/>
            <a:ext cx="7950984" cy="367240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Региональная Программа по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финансово-экономической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грамотности детей дошкольного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возраста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«Открытия </a:t>
            </a:r>
            <a:r>
              <a:rPr lang="ru-RU" sz="5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Феечки</a:t>
            </a:r>
            <a:r>
              <a:rPr lang="ru-RU" sz="5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Копеечки»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9" name="Picture 2" descr="C:\Users\User\Desktop\феечка\копее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17922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93700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«Открытия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Феечки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Копеечки» создана с учетом национально-регионального компонента  Пермского Края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4437063"/>
            <a:ext cx="2617788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621088"/>
            <a:ext cx="17922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 </a:t>
            </a:r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Изучая курс финансовой грамотности в детском саду, у детей сформируются знания и умения в области экономики.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933825"/>
            <a:ext cx="3181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начального представления о финансовой грамотности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428750"/>
            <a:ext cx="7775575" cy="51689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5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первоначальные представления об основах финансовой грамотности;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ru-RU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объяснить некоторые доступные для этого возраста экономические взаимосвязи, складывающиеся непосредственном окружении (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труд, товар, деньги, цена, стоимость - с одной стороны и нравственными понятиями, такими, как бережливость, честность, экономность, щедрость и т.д.);</a:t>
            </a:r>
            <a:r>
              <a:rPr lang="ru-RU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ru-RU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умения грамотно действовать в повседневной жизни с использованием полученных знаний по финансовой грамотности 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(покупка в магазине, плата за проезд в транспорте и т.д.).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ru-RU" sz="5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5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903</Words>
  <Application>Microsoft Office PowerPoint</Application>
  <PresentationFormat>Экран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Финансовая грамотность дошкольников </vt:lpstr>
      <vt:lpstr>Слайд 2</vt:lpstr>
      <vt:lpstr>Слайд 3</vt:lpstr>
      <vt:lpstr>Слайд 4</vt:lpstr>
      <vt:lpstr>Слайд 5</vt:lpstr>
      <vt:lpstr>Слайд 6</vt:lpstr>
      <vt:lpstr>Новизна:</vt:lpstr>
      <vt:lpstr>Гипотеза:</vt:lpstr>
      <vt:lpstr>  Цель :   формирование у дошкольников начального представления о финансовой грамотности  </vt:lpstr>
      <vt:lpstr>Слайд 10</vt:lpstr>
      <vt:lpstr> </vt:lpstr>
      <vt:lpstr>Слайд 12</vt:lpstr>
      <vt:lpstr>  Модуль  2  «Копилка»</vt:lpstr>
      <vt:lpstr>Слайд 14</vt:lpstr>
      <vt:lpstr>Слайд 15</vt:lpstr>
      <vt:lpstr>Слайд 16</vt:lpstr>
      <vt:lpstr>Задачи модуля «Семейный круг»:  </vt:lpstr>
      <vt:lpstr>Слайд 18</vt:lpstr>
      <vt:lpstr>Слайд 19</vt:lpstr>
      <vt:lpstr>Слайд 20</vt:lpstr>
      <vt:lpstr>Слайд 21</vt:lpstr>
      <vt:lpstr> Модуль  «Копилка»</vt:lpstr>
      <vt:lpstr>Цель модуля «Копилка»: содействовать пониманию детьми ценности и значения денег в жизни человека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дошкольников</dc:title>
  <dc:creator>user</dc:creator>
  <cp:lastModifiedBy>USN Team</cp:lastModifiedBy>
  <cp:revision>10</cp:revision>
  <dcterms:created xsi:type="dcterms:W3CDTF">2018-11-28T14:12:22Z</dcterms:created>
  <dcterms:modified xsi:type="dcterms:W3CDTF">2018-11-28T14:36:29Z</dcterms:modified>
</cp:coreProperties>
</file>